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Override PartName="/customXml/itemProps3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3.svg" ContentType="image/svg+xml"/>
  <Override PartName="/ppt/media/image2.svg" ContentType="image/svg+xml"/>
  <Override PartName="/ppt/media/image4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9" r:id="rId5"/>
    <p:sldId id="269" r:id="rId7"/>
    <p:sldId id="281" r:id="rId8"/>
    <p:sldId id="292" r:id="rId9"/>
    <p:sldId id="294" r:id="rId10"/>
    <p:sldId id="300" r:id="rId11"/>
    <p:sldId id="298" r:id="rId12"/>
    <p:sldId id="295" r:id="rId13"/>
    <p:sldId id="293" r:id="rId14"/>
    <p:sldId id="299" r:id="rId15"/>
    <p:sldId id="296" r:id="rId16"/>
  </p:sldIdLst>
  <p:sldSz cx="18288000" cy="10287000"/>
  <p:notesSz cx="6858000" cy="9144000"/>
  <p:embeddedFontLst>
    <p:embeddedFont>
      <p:font typeface="黑体" panose="02010609060101010101" charset="-122"/>
      <p:regular r:id="rId22"/>
    </p:embeddedFont>
    <p:embeddedFont>
      <p:font typeface="方正姚体" panose="02010601030101010101" charset="-122"/>
      <p:regular r:id="rId23"/>
    </p:embeddedFont>
    <p:embeddedFont>
      <p:font typeface="微软雅黑" panose="020B0503020204020204" charset="-122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等线" panose="02010600030101010101" pitchFamily="2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4" userDrawn="1">
          <p15:clr>
            <a:srgbClr val="A4A3A4"/>
          </p15:clr>
        </p15:guide>
        <p15:guide id="2" pos="28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951"/>
    <a:srgbClr val="0EA29A"/>
    <a:srgbClr val="4EAE5B"/>
    <a:srgbClr val="F5E6E8"/>
    <a:srgbClr val="191919"/>
    <a:srgbClr val="74C17F"/>
    <a:srgbClr val="177A6D"/>
    <a:srgbClr val="BCE4E1"/>
    <a:srgbClr val="B9E0DD"/>
    <a:srgbClr val="B3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>
        <p:scale>
          <a:sx n="66" d="100"/>
          <a:sy n="66" d="100"/>
        </p:scale>
        <p:origin x="24" y="60"/>
      </p:cViewPr>
      <p:guideLst>
        <p:guide orient="horz" pos="2044"/>
        <p:guide pos="28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ustomXml" Target="../customXml/item1.xml"/><Relationship Id="rId20" Type="http://schemas.openxmlformats.org/officeDocument/2006/relationships/customXmlProps" Target="../customXml/itemProps30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随着现代社会中科技与信息传输方式的高速发展，简单的文本表述已经无法满足人们的精神需求，更多的人开始将兴趣转向视觉艺术方面的展现。从短视频到电影，影视戏剧艺术相关的产业正蒸蒸日上。</a:t>
            </a:r>
            <a:endParaRPr lang="zh-CN" altLang="en-US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正因如此，对于影视戏剧类文本（舞台剧剧本，电影分镜脚本，传统戏剧剧本等）的编写与处理需求远超以往。 本项目的目的为通过现代技术与机器学习相结合，使计算机可以基于简要的文本描述进行拓展，产出可视化程度极高的</a:t>
            </a:r>
            <a:r>
              <a:rPr lang="en-US" altLang="zh-CN" dirty="0">
                <a:effectLst/>
                <a:latin typeface="Lato" panose="020F0502020204030203" pitchFamily="34" charset="0"/>
                <a:sym typeface="+mn-ea"/>
              </a:rPr>
              <a:t>3D</a:t>
            </a:r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建模动画。</a:t>
            </a:r>
            <a:endParaRPr lang="zh-CN" altLang="en-US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剧本编写者可以基于生成的动画进行虚拟环境中的剧本预览，拍摄镜头预选及灯光测试，极大节约影视戏剧相关排练成本；个体用户可以通过该功能一键生成文本对应的专属视频，且由于通过</a:t>
            </a:r>
            <a:r>
              <a:rPr lang="en-US" altLang="zh-CN" dirty="0">
                <a:effectLst/>
                <a:latin typeface="Lato" panose="020F0502020204030203" pitchFamily="34" charset="0"/>
                <a:sym typeface="+mn-ea"/>
              </a:rPr>
              <a:t>3D</a:t>
            </a:r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建模进行，视频场景真实度远高于常规视频生成方式。</a:t>
            </a:r>
            <a:endParaRPr lang="zh-CN" altLang="en-US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本项目的目的为通过现代技术与机器学习相结合，使计算机可以基于简要的文本描述进行拓展，产出可视化程度极高的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建模动画。剧本编写者可以基于生成的动画进行虚拟环境中的剧本预览，拍摄镜头预选及灯光测试，极大节约影视戏剧相关排练成本；个体用户可以通过该功能一键生成文本对应的专属视频，且由于通过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建模进行，视频场景真实度远高于常规视频生成方式。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从商业和科研角度来看，项目组拥有相对广阔的前景以及相对光明的未来。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本项目旨在通过现代技术与机器学习的结合，实现从简要文本描述到</a:t>
            </a:r>
            <a:r>
              <a:rPr lang="en-US" altLang="zh-CN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3D</a:t>
            </a: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建模动画生成的全流程，以优化影视戏剧艺术的制作与预演过程，同时为个体用户提供全新的视频生成方式。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技术层面</a:t>
            </a:r>
            <a:r>
              <a:rPr lang="en-US" altLang="zh-CN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</a:t>
            </a: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已具备扎实的技术基础与清晰的功能规划。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商业层面</a:t>
            </a:r>
            <a:r>
              <a:rPr lang="en-US" altLang="zh-CN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</a:t>
            </a: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团队在可行性分析与市场定位方面开展了调研，为后续实施与推广奠定了基础。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团队的下一阶段将巩固已有成果并进一步提升自身，进行更全面的发展。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下一阶段，自然语言处理模块；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完善文字到动画的生成对接，确保输出结果的逻辑性与视觉表现力；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深化建模资源与文本内容的匹配程度，增强系统生成动画的真实感与艺术性。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同时，将对前端界面进行优化，提升用户的交互体验与实时预览功能。最后，团队还将进一步完善商业计划，探索市场推广与合作模式，力求项目成果具备实际应用价值与市场竞争力。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当前的同类研究与产品大多着眼于将常规文本或图像转化为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建模而非动画。</a:t>
            </a:r>
            <a:r>
              <a:rPr lang="en-US" altLang="zh-CN" dirty="0">
                <a:sym typeface="+mn-ea"/>
              </a:rPr>
              <a:t>Genie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Luma AI</a:t>
            </a:r>
            <a:r>
              <a:rPr lang="zh-CN" altLang="en-US" dirty="0">
                <a:sym typeface="+mn-ea"/>
              </a:rPr>
              <a:t>可以将文本关键词转化为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建模，但并不包含动画；</a:t>
            </a:r>
            <a:r>
              <a:rPr lang="en-US" altLang="zh-CN" dirty="0">
                <a:sym typeface="+mn-ea"/>
              </a:rPr>
              <a:t>Meshy</a:t>
            </a:r>
            <a:r>
              <a:rPr lang="zh-CN" altLang="en-US" dirty="0">
                <a:sym typeface="+mn-ea"/>
              </a:rPr>
              <a:t>可以将图像或文本转化为对应的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建模；阿里的</a:t>
            </a:r>
            <a:r>
              <a:rPr lang="en-US" altLang="zh-CN" dirty="0" err="1">
                <a:sym typeface="+mn-ea"/>
              </a:rPr>
              <a:t>Motionshop</a:t>
            </a:r>
            <a:r>
              <a:rPr lang="zh-CN" altLang="en-US" dirty="0">
                <a:sym typeface="+mn-ea"/>
              </a:rPr>
              <a:t>可以产出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建模动画，但只能将视频中的已有人物替换为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动画，不能基于文本直接产出。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基于当前的研究现状与同类产品对比，本项目的研究领域为影视戏剧艺术、动画建模与</a:t>
            </a:r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技术交叉领域的空白区，且存在实用价值与商业需求，该项目将明确优化影视戏剧艺术制作过程中的排练与场景预演环节，并为个体用户提供一种全新的视频生成方式与视觉体验。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建模：陈雪松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严漪硕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张雨露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舞台设计：张馨元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张雨露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前端：张雨露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后端：陈雪松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钱海天  张雨露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严漪硕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商业：张馨元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行政：陈雪松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张馨元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经过大量前期调研，团队深入积累了丰富的专业知识和技能，涵盖了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Blender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基本操作、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Blender Python API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的应用、影视及舞台戏剧艺术基础知识、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库在文本处理中的运用、前端技术的基础使用，以及文本与动画建模的对接方法等。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团队确立了清晰的推进方向和实现目标：实现从文本处理和机器阅读理解到动画建模的全流程，并结合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Blender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及其他相关技术，将文本内容转化为建模动画。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目前，团队已取得实质性进展。完成了前后端框架的搭建，明确了系统各模块的实现路径和内容规划，形成了结构清晰、功能完善的基础架构。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后端搭建了文本解析与动画生成的核心服务，为系统提供稳定高效的技术支持。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团队使用</a:t>
            </a: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合理的分词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工具进行中文文本的初步分词，并结合词性标注与命名实体识别等技术优化分词结果，分类并产生高准确度的文本数据集，为机器阅读理解与后续建模动画生成奠定了基础。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目前，团队已取得实质性进展。完成了前后端框架的搭建，明确了系统各模块的实现路径和内容规划，形成了结构清晰、功能完善的基础架构。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后端搭建了文本解析与动画生成的核心服务，为系统提供稳定高效的技术支持。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团队使用</a:t>
            </a: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合理的分词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工具进行中文文本的初步分词，并结合词性标注与命名实体识别等技术优化分词结果，分类并产生高准确度的文本数据集，为机器阅读理解与后续建模动画生成奠定了基础。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just"/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为了确保项目的艺术表现力，团队深入研究了经典舞台剧本，学习其创作技巧与表现手法，明确了动画生成的艺术方向与优化策略。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对现有的建模资源与材质进行了详细调研与筛选，选择符合需求的高质量模型与材质，确保视觉效果与功能性达到预期。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在商业可行性方面，团队进行了初步评估与规划，并多次与指导老师讨论和反馈，围绕需求分析、市场定位及潜在合作等内容，确保项目方案具有创新性与竞争力，为后续推广和实施奠定了基础。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整体而言，团队已完成项目的初步框架搭建和关键技术实现，现阶段正进一步优化技术细节与进行系统测试，以保障项目的功能性、稳定性和艺术表现力，项目推进顺利。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ym typeface="+mn-ea"/>
              </a:rPr>
              <a:t>下一阶段工作计划：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进行进一步细化的自然语言处理，优化到机器能够完全无障碍进行理解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对接接入动画处理部分，实现从文字到动画的产出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细化建模模型的采用，与剧本文字配套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完善前端，实现用户的良好体验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    进一步完善商业计划书，并实现相应商业转化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84000">
              <a:srgbClr val="E7FCFF">
                <a:alpha val="100000"/>
              </a:srgbClr>
            </a:gs>
            <a:gs pos="98000">
              <a:srgbClr val="CFF8FF"/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6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6.xml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tags" Target="../tags/tag25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tags" Target="../tags/tag27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tags" Target="../tags/tag28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6" Type="http://schemas.openxmlformats.org/officeDocument/2006/relationships/tags" Target="../tags/tag29.xml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image" Target="../media/image11.png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tags" Target="../tags/tag14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emf"/><Relationship Id="rId8" Type="http://schemas.openxmlformats.org/officeDocument/2006/relationships/image" Target="../media/image17.png"/><Relationship Id="rId7" Type="http://schemas.openxmlformats.org/officeDocument/2006/relationships/tags" Target="../tags/tag17.xml"/><Relationship Id="rId6" Type="http://schemas.openxmlformats.org/officeDocument/2006/relationships/image" Target="../media/image16.png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10" Type="http://schemas.openxmlformats.org/officeDocument/2006/relationships/tags" Target="../tags/tag18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tags" Target="../tags/tag21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tags" Target="../tags/tag22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tags" Target="../tags/tag23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tags" Target="../tags/tag24.xml"/><Relationship Id="rId4" Type="http://schemas.openxmlformats.org/officeDocument/2006/relationships/image" Target="../media/image22.png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33770">
            <a:off x="1054934" y="3274066"/>
            <a:ext cx="16194238" cy="16449552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7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7" y="16449552"/>
                </a:lnTo>
                <a:lnTo>
                  <a:pt x="16194237" y="0"/>
                </a:lnTo>
                <a:close/>
              </a:path>
            </a:pathLst>
          </a:custGeom>
          <a:blipFill>
            <a:blip r:embed="rId1">
              <a:alphaModFix amt="5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82673" y="-1651606"/>
            <a:ext cx="10025671" cy="10183734"/>
          </a:xfrm>
          <a:custGeom>
            <a:avLst/>
            <a:gdLst/>
            <a:ahLst/>
            <a:cxnLst/>
            <a:rect l="l" t="t" r="r" b="b"/>
            <a:pathLst>
              <a:path w="10025671" h="10183734">
                <a:moveTo>
                  <a:pt x="0" y="0"/>
                </a:moveTo>
                <a:lnTo>
                  <a:pt x="10025672" y="0"/>
                </a:lnTo>
                <a:lnTo>
                  <a:pt x="10025672" y="10183734"/>
                </a:lnTo>
                <a:lnTo>
                  <a:pt x="0" y="1018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4111" y="6286407"/>
            <a:ext cx="10684837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0"/>
              </a:lnSpc>
            </a:pPr>
            <a:r>
              <a:rPr lang="en-US" sz="8000">
                <a:solidFill>
                  <a:srgbClr val="1E1E1E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项目概述与商业计划</a:t>
            </a:r>
            <a:endParaRPr lang="en-US" sz="8000">
              <a:solidFill>
                <a:srgbClr val="1E1E1E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415039" y="8566095"/>
            <a:ext cx="2760068" cy="576549"/>
            <a:chOff x="8166" y="21050"/>
            <a:chExt cx="4347" cy="908"/>
          </a:xfrm>
        </p:grpSpPr>
        <p:grpSp>
          <p:nvGrpSpPr>
            <p:cNvPr id="3" name="Group 3"/>
            <p:cNvGrpSpPr/>
            <p:nvPr/>
          </p:nvGrpSpPr>
          <p:grpSpPr>
            <a:xfrm>
              <a:off x="8166" y="21050"/>
              <a:ext cx="4347" cy="908"/>
              <a:chOff x="0" y="0"/>
              <a:chExt cx="726839" cy="15182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6839" cy="151829"/>
              </a:xfrm>
              <a:custGeom>
                <a:avLst/>
                <a:gdLst/>
                <a:ahLst/>
                <a:cxnLst/>
                <a:rect l="l" t="t" r="r" b="b"/>
                <a:pathLst>
                  <a:path w="726839" h="151829">
                    <a:moveTo>
                      <a:pt x="75915" y="0"/>
                    </a:moveTo>
                    <a:lnTo>
                      <a:pt x="650925" y="0"/>
                    </a:lnTo>
                    <a:cubicBezTo>
                      <a:pt x="671059" y="0"/>
                      <a:pt x="690368" y="7998"/>
                      <a:pt x="704605" y="22235"/>
                    </a:cubicBezTo>
                    <a:cubicBezTo>
                      <a:pt x="718841" y="36472"/>
                      <a:pt x="726839" y="55781"/>
                      <a:pt x="726839" y="75915"/>
                    </a:cubicBezTo>
                    <a:lnTo>
                      <a:pt x="726839" y="75915"/>
                    </a:lnTo>
                    <a:cubicBezTo>
                      <a:pt x="726839" y="117841"/>
                      <a:pt x="692851" y="151829"/>
                      <a:pt x="650925" y="151829"/>
                    </a:cubicBezTo>
                    <a:lnTo>
                      <a:pt x="75915" y="151829"/>
                    </a:lnTo>
                    <a:cubicBezTo>
                      <a:pt x="55781" y="151829"/>
                      <a:pt x="36472" y="143831"/>
                      <a:pt x="22235" y="129594"/>
                    </a:cubicBezTo>
                    <a:cubicBezTo>
                      <a:pt x="7998" y="115358"/>
                      <a:pt x="0" y="96048"/>
                      <a:pt x="0" y="75915"/>
                    </a:cubicBezTo>
                    <a:lnTo>
                      <a:pt x="0" y="75915"/>
                    </a:lnTo>
                    <a:cubicBezTo>
                      <a:pt x="0" y="55781"/>
                      <a:pt x="7998" y="36472"/>
                      <a:pt x="22235" y="22235"/>
                    </a:cubicBezTo>
                    <a:cubicBezTo>
                      <a:pt x="36472" y="7998"/>
                      <a:pt x="55781" y="0"/>
                      <a:pt x="75915" y="0"/>
                    </a:cubicBezTo>
                    <a:close/>
                  </a:path>
                </a:pathLst>
              </a:custGeom>
              <a:solidFill>
                <a:srgbClr val="12A29A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726839" cy="1994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8520" y="21180"/>
              <a:ext cx="3571" cy="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800" b="1">
                  <a:solidFill>
                    <a:srgbClr val="FFFFFF"/>
                  </a:solidFill>
                  <a:latin typeface="思源黑体 3 Medium" panose="020B0600000000000000" charset="-122"/>
                  <a:ea typeface="思源黑体 3 Medium" panose="020B0600000000000000" charset="-122"/>
                  <a:cs typeface="思源黑体 3 Medium" panose="020B0600000000000000" charset="-122"/>
                  <a:sym typeface="思源黑体 3 Medium" panose="020B0600000000000000" charset="-122"/>
                </a:rPr>
                <a:t>2025.04</a:t>
              </a:r>
              <a:endParaRPr lang="en-US" sz="2800" b="1">
                <a:solidFill>
                  <a:srgbClr val="FFFFFF"/>
                </a:solidFill>
                <a:latin typeface="思源黑体 3 Medium" panose="020B0600000000000000" charset="-122"/>
                <a:ea typeface="思源黑体 3 Medium" panose="020B0600000000000000" charset="-122"/>
                <a:cs typeface="思源黑体 3 Medium" panose="020B0600000000000000" charset="-122"/>
                <a:sym typeface="思源黑体 3 Medium" panose="020B0600000000000000" charset="-122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71586" y="5527202"/>
            <a:ext cx="9712987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基于影视戏剧类文本处理与AI建模的动态场景构建</a:t>
            </a:r>
            <a:endParaRPr lang="en-US" sz="32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09800" y="1638300"/>
            <a:ext cx="8617585" cy="3366770"/>
            <a:chOff x="3269" y="2515"/>
            <a:chExt cx="13571" cy="5302"/>
          </a:xfrm>
        </p:grpSpPr>
        <p:sp>
          <p:nvSpPr>
            <p:cNvPr id="15" name="矩形 14"/>
            <p:cNvSpPr/>
            <p:nvPr/>
          </p:nvSpPr>
          <p:spPr>
            <a:xfrm>
              <a:off x="7320" y="3942"/>
              <a:ext cx="9520" cy="247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3000"/>
                  </a:schemeClr>
                </a:gs>
                <a:gs pos="100000">
                  <a:srgbClr val="D8F6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592" y="3835"/>
              <a:ext cx="6977" cy="2411"/>
              <a:chOff x="8481" y="3763"/>
              <a:chExt cx="6964" cy="24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8645" y="5578"/>
                <a:ext cx="4710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4100425" h="527930">
                    <a:moveTo>
                      <a:pt x="0" y="0"/>
                    </a:moveTo>
                    <a:lnTo>
                      <a:pt x="4100425" y="0"/>
                    </a:lnTo>
                    <a:lnTo>
                      <a:pt x="4100425" y="527930"/>
                    </a:lnTo>
                    <a:lnTo>
                      <a:pt x="0" y="5279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481" y="3763"/>
                <a:ext cx="6964" cy="183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lstStyle/>
              <a:p>
                <a:pPr algn="l">
                  <a:lnSpc>
                    <a:spcPts val="4040"/>
                  </a:lnSpc>
                </a:pPr>
                <a:endParaRPr lang="en-US" sz="6000" b="1">
                  <a:solidFill>
                    <a:srgbClr val="115951"/>
                  </a:solidFill>
                  <a:latin typeface="方正姚体" panose="02010601030101010101" charset="-122"/>
                  <a:ea typeface="方正姚体" panose="02010601030101010101" charset="-122"/>
                  <a:cs typeface="思源黑体 2 Bold" panose="020B0800000000000000" charset="-122"/>
                  <a:sym typeface="思源黑体 2 Bold" panose="020B0800000000000000" charset="-122"/>
                </a:endParaRPr>
              </a:p>
              <a:p>
                <a:pPr algn="l">
                  <a:lnSpc>
                    <a:spcPts val="4040"/>
                  </a:lnSpc>
                </a:pPr>
                <a:r>
                  <a:rPr lang="en-US" sz="5400" b="1">
                    <a:solidFill>
                      <a:srgbClr val="115951"/>
                    </a:solidFill>
                    <a:latin typeface="方正姚体" panose="02010601030101010101" charset="-122"/>
                    <a:ea typeface="方正姚体" panose="02010601030101010101" charset="-122"/>
                    <a:cs typeface="思源黑体 2 Bold" panose="020B0800000000000000" charset="-122"/>
                    <a:sym typeface="思源黑体 2 Bold" panose="020B0800000000000000" charset="-122"/>
                  </a:rPr>
                  <a:t>文景方圆</a:t>
                </a:r>
                <a:endParaRPr lang="en-US" sz="5400" b="1">
                  <a:solidFill>
                    <a:srgbClr val="115951"/>
                  </a:solidFill>
                  <a:latin typeface="方正姚体" panose="02010601030101010101" charset="-122"/>
                  <a:ea typeface="方正姚体" panose="02010601030101010101" charset="-122"/>
                  <a:cs typeface="思源黑体 2 Bold" panose="020B0800000000000000" charset="-122"/>
                  <a:sym typeface="思源黑体 2 Bold" panose="020B0800000000000000" charset="-122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69" y="2515"/>
              <a:ext cx="4664" cy="5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1600200" y="5744845"/>
            <a:ext cx="2780030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商业可行性</a:t>
            </a:r>
            <a:endParaRPr lang="en-US" altLang="zh-CN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971800" y="3390900"/>
            <a:ext cx="8658225" cy="17494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艺术方向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优化策略</a:t>
            </a:r>
            <a:endParaRPr lang="zh-CN" altLang="zh-CN" sz="320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对现有的建模资源与材质进行了详细调研与筛选，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选择符合需求的高质量模型与材质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9000" y="6743700"/>
            <a:ext cx="850328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进行初步评估与规划，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并多次与指导老师讨论和反馈，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围绕需求分析、市场定位及潜在合作等内容，确保项目方案具有创新性与竞争力，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1600200" y="2500630"/>
            <a:ext cx="40824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艺术表现力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t="11393"/>
          <a:stretch>
            <a:fillRect/>
          </a:stretch>
        </p:blipFill>
        <p:spPr>
          <a:xfrm>
            <a:off x="8422005" y="1680210"/>
            <a:ext cx="4532630" cy="18796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/>
          <a:srcRect t="9615" b="10218"/>
          <a:stretch>
            <a:fillRect/>
          </a:stretch>
        </p:blipFill>
        <p:spPr>
          <a:xfrm>
            <a:off x="14020800" y="2552700"/>
            <a:ext cx="3070860" cy="3759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2895600" y="6667500"/>
            <a:ext cx="3046730" cy="2937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6349345" y="0"/>
            <a:ext cx="193865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04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开发计划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1480" y="2500630"/>
            <a:ext cx="15132685" cy="127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团队已完成项目的初步框架搭建和关键技术实现。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ts val="4990"/>
              </a:lnSpc>
            </a:pP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现阶段正进一步优化技术细节与进行系统测试，以保障项目的功能性、稳定性和艺术表现力</a:t>
            </a:r>
            <a:endParaRPr lang="zh-CN" altLang="zh-CN" sz="2800" b="1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19050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11595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燕尾形 8"/>
          <p:cNvSpPr/>
          <p:nvPr/>
        </p:nvSpPr>
        <p:spPr>
          <a:xfrm>
            <a:off x="48006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0EA29A"/>
          </a:solidFill>
          <a:ln>
            <a:solidFill>
              <a:srgbClr val="0EA2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燕尾形 10"/>
          <p:cNvSpPr/>
          <p:nvPr/>
        </p:nvSpPr>
        <p:spPr>
          <a:xfrm>
            <a:off x="76962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74C17F"/>
          </a:solidFill>
          <a:ln>
            <a:solidFill>
              <a:srgbClr val="74C17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燕尾形 13"/>
          <p:cNvSpPr/>
          <p:nvPr/>
        </p:nvSpPr>
        <p:spPr>
          <a:xfrm>
            <a:off x="105918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0EA29A"/>
          </a:solidFill>
          <a:ln>
            <a:solidFill>
              <a:srgbClr val="0EA2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燕尾形 14"/>
          <p:cNvSpPr/>
          <p:nvPr/>
        </p:nvSpPr>
        <p:spPr>
          <a:xfrm>
            <a:off x="134874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11595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590800" y="5921375"/>
            <a:ext cx="196151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细化自然语言处理</a:t>
            </a:r>
            <a:endParaRPr lang="zh-CN" altLang="en-US" sz="3200">
              <a:solidFill>
                <a:schemeClr val="bg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34000" y="5921375"/>
            <a:ext cx="228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对接接入动画处理部分</a:t>
            </a:r>
            <a:endParaRPr lang="zh-CN" altLang="en-US" sz="3200">
              <a:solidFill>
                <a:schemeClr val="bg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50885" y="5921375"/>
            <a:ext cx="19475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细化建模模型</a:t>
            </a:r>
            <a:endParaRPr lang="zh-CN" altLang="en-US" sz="3200">
              <a:solidFill>
                <a:schemeClr val="bg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277600" y="6167755"/>
            <a:ext cx="19475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完善前端</a:t>
            </a:r>
            <a:endParaRPr lang="zh-CN" altLang="en-US" sz="3200">
              <a:solidFill>
                <a:schemeClr val="bg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097000" y="5905500"/>
            <a:ext cx="19475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完善商业计划书</a:t>
            </a:r>
            <a:endParaRPr lang="zh-CN" altLang="en-US" sz="3200">
              <a:solidFill>
                <a:schemeClr val="bg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3915" y="7277100"/>
            <a:ext cx="2867025" cy="1876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①</a:t>
            </a:r>
            <a:endParaRPr lang="zh-CN" altLang="en-US" sz="32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28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优化到机器能够完全无障碍进行理解</a:t>
            </a:r>
            <a:endParaRPr lang="zh-CN" altLang="en-US" sz="28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53000" y="7277100"/>
            <a:ext cx="2867025" cy="2739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 dirty="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②</a:t>
            </a:r>
            <a:endParaRPr lang="zh-CN" altLang="en-US" sz="3200" dirty="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实现从文字到动画的产出，完善</a:t>
            </a:r>
            <a:r>
              <a:rPr lang="en-US" altLang="zh-CN" sz="2800" dirty="0" err="1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FastAPI</a:t>
            </a:r>
            <a:r>
              <a:rPr lang="zh-CN" altLang="en-US" sz="2800" dirty="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框架的对接能力</a:t>
            </a:r>
            <a:endParaRPr lang="zh-CN" altLang="en-US" sz="2800" dirty="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 dirty="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05115" y="7277100"/>
            <a:ext cx="2867025" cy="150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4EAE5B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③</a:t>
            </a:r>
            <a:endParaRPr lang="zh-CN" altLang="en-US" sz="3200">
              <a:solidFill>
                <a:srgbClr val="4EAE5B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>
                <a:solidFill>
                  <a:srgbClr val="4EAE5B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与剧本文字配套</a:t>
            </a:r>
            <a:endParaRPr lang="zh-CN" altLang="en-US" sz="2800">
              <a:solidFill>
                <a:srgbClr val="4EAE5B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>
              <a:solidFill>
                <a:srgbClr val="4EAE5B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96905" y="7277100"/>
            <a:ext cx="286702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④</a:t>
            </a:r>
            <a:endParaRPr lang="zh-CN" altLang="en-US" sz="320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实现用户的良好体验</a:t>
            </a:r>
            <a:endParaRPr lang="zh-CN" altLang="en-US" sz="280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604240" y="7277100"/>
            <a:ext cx="317373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⑤</a:t>
            </a:r>
            <a:endParaRPr lang="zh-CN" altLang="en-US" sz="32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实现相应商业转化</a:t>
            </a:r>
            <a:endParaRPr lang="zh-CN" altLang="en-US" sz="28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9" name="TextBox 5"/>
          <p:cNvSpPr txBox="1"/>
          <p:nvPr/>
        </p:nvSpPr>
        <p:spPr>
          <a:xfrm>
            <a:off x="1600200" y="4442460"/>
            <a:ext cx="4201160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+mn-ea"/>
              </a:rPr>
              <a:t>下一阶段工作计划：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6349345" y="0"/>
            <a:ext cx="193865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6036310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05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总结与展望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297305" y="3009900"/>
            <a:ext cx="15091410" cy="60198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·</a:t>
            </a: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从商业和科研角度来看，项目组拥有相对广阔的前景以及相对光明的未来。</a:t>
            </a:r>
            <a:endParaRPr lang="zh-CN" altLang="en-US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·</a:t>
            </a: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本项目旨在通过现代技术与机器学习的结合，实现从简要文本描述到</a:t>
            </a:r>
            <a:r>
              <a:rPr lang="en-US" altLang="zh-CN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3D</a:t>
            </a: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建模动画生成的全流程，以优化影视戏剧艺术的制作与预演过程，同时为个体用户提供全新的视频生成方式。</a:t>
            </a:r>
            <a:endParaRPr lang="zh-CN" altLang="en-US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·</a:t>
            </a: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团队在技术层面已具备扎实的技术基础与清晰的功能规划，并初步实现了相应的基础功能，让程序理解并以</a:t>
            </a:r>
            <a:r>
              <a:rPr lang="en-US" altLang="zh-CN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3D</a:t>
            </a: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形式展示基本效果成为可能。</a:t>
            </a:r>
            <a:endParaRPr lang="zh-CN" altLang="en-US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zh-CN" altLang="en-US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·</a:t>
            </a: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在商业方面，团队在可行性分析与市场定位方面开展了调研，为后续实施与推广奠定了基础。</a:t>
            </a:r>
            <a:endParaRPr lang="zh-CN" altLang="en-US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·</a:t>
            </a: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团队的下一阶段将巩固已有成果并进一步提升自身，进行更全面的发展。</a:t>
            </a:r>
            <a:endParaRPr lang="zh-CN" altLang="en-US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6349345" y="0"/>
            <a:ext cx="193865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33770">
            <a:off x="1054934" y="3274066"/>
            <a:ext cx="16194238" cy="16449552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7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7" y="16449552"/>
                </a:lnTo>
                <a:lnTo>
                  <a:pt x="16194237" y="0"/>
                </a:lnTo>
                <a:close/>
              </a:path>
            </a:pathLst>
          </a:custGeom>
          <a:blipFill>
            <a:blip r:embed="rId1">
              <a:alphaModFix amt="5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82673" y="-1651606"/>
            <a:ext cx="10025671" cy="10183734"/>
          </a:xfrm>
          <a:custGeom>
            <a:avLst/>
            <a:gdLst/>
            <a:ahLst/>
            <a:cxnLst/>
            <a:rect l="l" t="t" r="r" b="b"/>
            <a:pathLst>
              <a:path w="10025671" h="10183734">
                <a:moveTo>
                  <a:pt x="0" y="0"/>
                </a:moveTo>
                <a:lnTo>
                  <a:pt x="10025672" y="0"/>
                </a:lnTo>
                <a:lnTo>
                  <a:pt x="10025672" y="10183734"/>
                </a:lnTo>
                <a:lnTo>
                  <a:pt x="0" y="1018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4111" y="6286407"/>
            <a:ext cx="10684837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0"/>
              </a:lnSpc>
            </a:pPr>
            <a:r>
              <a:rPr lang="zh-CN" altLang="en-US" sz="8000">
                <a:solidFill>
                  <a:srgbClr val="1E1E1E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烦请专家斧正</a:t>
            </a:r>
            <a:endParaRPr lang="zh-CN" altLang="en-US" sz="8000">
              <a:solidFill>
                <a:srgbClr val="1E1E1E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415039" y="8566095"/>
            <a:ext cx="2760068" cy="576549"/>
            <a:chOff x="8166" y="21050"/>
            <a:chExt cx="4347" cy="908"/>
          </a:xfrm>
        </p:grpSpPr>
        <p:grpSp>
          <p:nvGrpSpPr>
            <p:cNvPr id="3" name="Group 3"/>
            <p:cNvGrpSpPr/>
            <p:nvPr/>
          </p:nvGrpSpPr>
          <p:grpSpPr>
            <a:xfrm>
              <a:off x="8166" y="21050"/>
              <a:ext cx="4347" cy="908"/>
              <a:chOff x="0" y="0"/>
              <a:chExt cx="726839" cy="15182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6839" cy="151829"/>
              </a:xfrm>
              <a:custGeom>
                <a:avLst/>
                <a:gdLst/>
                <a:ahLst/>
                <a:cxnLst/>
                <a:rect l="l" t="t" r="r" b="b"/>
                <a:pathLst>
                  <a:path w="726839" h="151829">
                    <a:moveTo>
                      <a:pt x="75915" y="0"/>
                    </a:moveTo>
                    <a:lnTo>
                      <a:pt x="650925" y="0"/>
                    </a:lnTo>
                    <a:cubicBezTo>
                      <a:pt x="671059" y="0"/>
                      <a:pt x="690368" y="7998"/>
                      <a:pt x="704605" y="22235"/>
                    </a:cubicBezTo>
                    <a:cubicBezTo>
                      <a:pt x="718841" y="36472"/>
                      <a:pt x="726839" y="55781"/>
                      <a:pt x="726839" y="75915"/>
                    </a:cubicBezTo>
                    <a:lnTo>
                      <a:pt x="726839" y="75915"/>
                    </a:lnTo>
                    <a:cubicBezTo>
                      <a:pt x="726839" y="117841"/>
                      <a:pt x="692851" y="151829"/>
                      <a:pt x="650925" y="151829"/>
                    </a:cubicBezTo>
                    <a:lnTo>
                      <a:pt x="75915" y="151829"/>
                    </a:lnTo>
                    <a:cubicBezTo>
                      <a:pt x="55781" y="151829"/>
                      <a:pt x="36472" y="143831"/>
                      <a:pt x="22235" y="129594"/>
                    </a:cubicBezTo>
                    <a:cubicBezTo>
                      <a:pt x="7998" y="115358"/>
                      <a:pt x="0" y="96048"/>
                      <a:pt x="0" y="75915"/>
                    </a:cubicBezTo>
                    <a:lnTo>
                      <a:pt x="0" y="75915"/>
                    </a:lnTo>
                    <a:cubicBezTo>
                      <a:pt x="0" y="55781"/>
                      <a:pt x="7998" y="36472"/>
                      <a:pt x="22235" y="22235"/>
                    </a:cubicBezTo>
                    <a:cubicBezTo>
                      <a:pt x="36472" y="7998"/>
                      <a:pt x="55781" y="0"/>
                      <a:pt x="75915" y="0"/>
                    </a:cubicBezTo>
                    <a:close/>
                  </a:path>
                </a:pathLst>
              </a:custGeom>
              <a:solidFill>
                <a:srgbClr val="12A29A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726839" cy="1994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8520" y="21180"/>
              <a:ext cx="3571" cy="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800" b="1">
                  <a:solidFill>
                    <a:srgbClr val="FFFFFF"/>
                  </a:solidFill>
                  <a:latin typeface="思源黑体 3 Medium" panose="020B0600000000000000" charset="-122"/>
                  <a:ea typeface="思源黑体 3 Medium" panose="020B0600000000000000" charset="-122"/>
                  <a:cs typeface="思源黑体 3 Medium" panose="020B0600000000000000" charset="-122"/>
                  <a:sym typeface="思源黑体 3 Medium" panose="020B0600000000000000" charset="-122"/>
                </a:rPr>
                <a:t>2025.03.01</a:t>
              </a:r>
              <a:endParaRPr lang="en-US" sz="2800" b="1">
                <a:solidFill>
                  <a:srgbClr val="FFFFFF"/>
                </a:solidFill>
                <a:latin typeface="思源黑体 3 Medium" panose="020B0600000000000000" charset="-122"/>
                <a:ea typeface="思源黑体 3 Medium" panose="020B0600000000000000" charset="-122"/>
                <a:cs typeface="思源黑体 3 Medium" panose="020B0600000000000000" charset="-122"/>
                <a:sym typeface="思源黑体 3 Medium" panose="020B0600000000000000" charset="-122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71586" y="5527202"/>
            <a:ext cx="9712987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基于影视戏剧类文本处理与AI建模的动态场景构建</a:t>
            </a:r>
            <a:endParaRPr lang="en-US" sz="32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09800" y="1638300"/>
            <a:ext cx="8617585" cy="3366770"/>
            <a:chOff x="3269" y="2515"/>
            <a:chExt cx="13571" cy="5302"/>
          </a:xfrm>
        </p:grpSpPr>
        <p:sp>
          <p:nvSpPr>
            <p:cNvPr id="15" name="矩形 14"/>
            <p:cNvSpPr/>
            <p:nvPr/>
          </p:nvSpPr>
          <p:spPr>
            <a:xfrm>
              <a:off x="7320" y="3942"/>
              <a:ext cx="9520" cy="247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3000"/>
                  </a:schemeClr>
                </a:gs>
                <a:gs pos="100000">
                  <a:srgbClr val="D8F6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592" y="3835"/>
              <a:ext cx="6977" cy="2411"/>
              <a:chOff x="8481" y="3763"/>
              <a:chExt cx="6964" cy="24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8645" y="5578"/>
                <a:ext cx="4710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4100425" h="527930">
                    <a:moveTo>
                      <a:pt x="0" y="0"/>
                    </a:moveTo>
                    <a:lnTo>
                      <a:pt x="4100425" y="0"/>
                    </a:lnTo>
                    <a:lnTo>
                      <a:pt x="4100425" y="527930"/>
                    </a:lnTo>
                    <a:lnTo>
                      <a:pt x="0" y="5279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481" y="3763"/>
                <a:ext cx="6964" cy="183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lstStyle/>
              <a:p>
                <a:pPr algn="l">
                  <a:lnSpc>
                    <a:spcPts val="4040"/>
                  </a:lnSpc>
                </a:pPr>
                <a:endParaRPr lang="en-US" sz="6000" b="1">
                  <a:solidFill>
                    <a:srgbClr val="115951"/>
                  </a:solidFill>
                  <a:latin typeface="方正姚体" panose="02010601030101010101" charset="-122"/>
                  <a:ea typeface="方正姚体" panose="02010601030101010101" charset="-122"/>
                  <a:cs typeface="思源黑体 2 Bold" panose="020B0800000000000000" charset="-122"/>
                  <a:sym typeface="思源黑体 2 Bold" panose="020B0800000000000000" charset="-122"/>
                </a:endParaRPr>
              </a:p>
              <a:p>
                <a:pPr algn="l">
                  <a:lnSpc>
                    <a:spcPts val="4040"/>
                  </a:lnSpc>
                </a:pPr>
                <a:r>
                  <a:rPr lang="en-US" sz="5400" b="1">
                    <a:solidFill>
                      <a:srgbClr val="115951"/>
                    </a:solidFill>
                    <a:latin typeface="方正姚体" panose="02010601030101010101" charset="-122"/>
                    <a:ea typeface="方正姚体" panose="02010601030101010101" charset="-122"/>
                    <a:cs typeface="思源黑体 2 Bold" panose="020B0800000000000000" charset="-122"/>
                    <a:sym typeface="思源黑体 2 Bold" panose="020B0800000000000000" charset="-122"/>
                  </a:rPr>
                  <a:t>文景方圆</a:t>
                </a:r>
                <a:endParaRPr lang="en-US" sz="5400" b="1">
                  <a:solidFill>
                    <a:srgbClr val="115951"/>
                  </a:solidFill>
                  <a:latin typeface="方正姚体" panose="02010601030101010101" charset="-122"/>
                  <a:ea typeface="方正姚体" panose="02010601030101010101" charset="-122"/>
                  <a:cs typeface="思源黑体 2 Bold" panose="020B0800000000000000" charset="-122"/>
                  <a:sym typeface="思源黑体 2 Bold" panose="020B0800000000000000" charset="-122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69" y="2515"/>
              <a:ext cx="4664" cy="5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>
            <p:custDataLst>
              <p:tags r:id="rId1"/>
            </p:custDataLst>
          </p:nvPr>
        </p:nvSpPr>
        <p:spPr>
          <a:xfrm>
            <a:off x="9482455" y="398780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/>
          <p:cNvSpPr/>
          <p:nvPr>
            <p:custDataLst>
              <p:tags r:id="rId2"/>
            </p:custDataLst>
          </p:nvPr>
        </p:nvSpPr>
        <p:spPr>
          <a:xfrm>
            <a:off x="9482455" y="5577205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482455" y="7166610"/>
            <a:ext cx="5227320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4331196" y="1645277"/>
            <a:ext cx="8254008" cy="146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5"/>
              </a:lnSpc>
              <a:spcBef>
                <a:spcPct val="0"/>
              </a:spcBef>
            </a:pPr>
            <a:r>
              <a:rPr lang="en-US" sz="8845" b="1">
                <a:solidFill>
                  <a:srgbClr val="115850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CONTENTS</a:t>
            </a:r>
            <a:endParaRPr lang="en-US" sz="8845" b="1">
              <a:solidFill>
                <a:srgbClr val="115850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0" name="TextBox 10"/>
          <p:cNvSpPr txBox="1"/>
          <p:nvPr>
            <p:custDataLst>
              <p:tags r:id="rId3"/>
            </p:custDataLst>
          </p:nvPr>
        </p:nvSpPr>
        <p:spPr>
          <a:xfrm>
            <a:off x="4147185" y="4439285"/>
            <a:ext cx="505015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01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项目概述</a:t>
            </a:r>
            <a:endParaRPr lang="zh-CN" altLang="en-US" sz="3900" b="1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4"/>
            </p:custDataLst>
          </p:nvPr>
        </p:nvSpPr>
        <p:spPr>
          <a:xfrm>
            <a:off x="4147185" y="6037580"/>
            <a:ext cx="505015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02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人员分工</a:t>
            </a:r>
            <a:endParaRPr lang="zh-CN" altLang="en-US" sz="3900" b="1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5"/>
            </p:custDataLst>
          </p:nvPr>
        </p:nvSpPr>
        <p:spPr>
          <a:xfrm>
            <a:off x="10287000" y="4531995"/>
            <a:ext cx="4935855" cy="502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Agrandir Wide Bold" panose="00000805000000000000"/>
              </a:rPr>
              <a:t>03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Agrandir Wide Bold" panose="00000805000000000000"/>
              </a:rPr>
              <a:t>当前成果</a:t>
            </a:r>
            <a:endParaRPr lang="zh-CN" altLang="en-US" sz="3900" b="1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Agrandir Wide Bold" panose="00000805000000000000"/>
            </a:endParaRPr>
          </a:p>
        </p:txBody>
      </p:sp>
      <p:sp>
        <p:nvSpPr>
          <p:cNvPr id="21" name="Freeform 21"/>
          <p:cNvSpPr/>
          <p:nvPr/>
        </p:nvSpPr>
        <p:spPr>
          <a:xfrm rot="5400000" flipH="1">
            <a:off x="12774785" y="-1992384"/>
            <a:ext cx="6290949" cy="6390131"/>
          </a:xfrm>
          <a:custGeom>
            <a:avLst/>
            <a:gdLst/>
            <a:ahLst/>
            <a:cxnLst/>
            <a:rect l="l" t="t" r="r" b="b"/>
            <a:pathLst>
              <a:path w="6290949" h="6390131">
                <a:moveTo>
                  <a:pt x="0" y="0"/>
                </a:moveTo>
                <a:lnTo>
                  <a:pt x="6290950" y="0"/>
                </a:lnTo>
                <a:lnTo>
                  <a:pt x="6290950" y="6390132"/>
                </a:lnTo>
                <a:lnTo>
                  <a:pt x="0" y="6390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7862904">
            <a:off x="-3112135" y="5618480"/>
            <a:ext cx="11294745" cy="11436350"/>
          </a:xfrm>
          <a:custGeom>
            <a:avLst/>
            <a:gdLst/>
            <a:ahLst/>
            <a:cxnLst/>
            <a:rect l="l" t="t" r="r" b="b"/>
            <a:pathLst>
              <a:path w="5365312" h="5449900">
                <a:moveTo>
                  <a:pt x="0" y="0"/>
                </a:moveTo>
                <a:lnTo>
                  <a:pt x="5365311" y="0"/>
                </a:lnTo>
                <a:lnTo>
                  <a:pt x="5365311" y="5449900"/>
                </a:lnTo>
                <a:lnTo>
                  <a:pt x="0" y="5449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AutoShape 2"/>
          <p:cNvSpPr/>
          <p:nvPr>
            <p:custDataLst>
              <p:tags r:id="rId10"/>
            </p:custDataLst>
          </p:nvPr>
        </p:nvSpPr>
        <p:spPr>
          <a:xfrm>
            <a:off x="9482455" y="8733790"/>
            <a:ext cx="522668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TextBox 10"/>
          <p:cNvSpPr txBox="1"/>
          <p:nvPr>
            <p:custDataLst>
              <p:tags r:id="rId11"/>
            </p:custDataLst>
          </p:nvPr>
        </p:nvSpPr>
        <p:spPr>
          <a:xfrm>
            <a:off x="10287000" y="7658100"/>
            <a:ext cx="503110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05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总结与展望</a:t>
            </a:r>
            <a:endParaRPr lang="zh-CN" altLang="en-US" sz="3900" b="1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31" name="TextBox 10"/>
          <p:cNvSpPr txBox="1"/>
          <p:nvPr>
            <p:custDataLst>
              <p:tags r:id="rId12"/>
            </p:custDataLst>
          </p:nvPr>
        </p:nvSpPr>
        <p:spPr>
          <a:xfrm>
            <a:off x="10287000" y="6071870"/>
            <a:ext cx="503110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04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开发计划</a:t>
            </a:r>
            <a:endParaRPr lang="zh-CN" altLang="en-US" sz="3900" b="1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2734"/>
          <a:stretch>
            <a:fillRect/>
          </a:stretch>
        </p:blipFill>
        <p:spPr>
          <a:xfrm>
            <a:off x="3048000" y="1371600"/>
            <a:ext cx="1551940" cy="1714500"/>
          </a:xfrm>
          <a:prstGeom prst="rect">
            <a:avLst/>
          </a:prstGeom>
        </p:spPr>
      </p:pic>
      <p:sp>
        <p:nvSpPr>
          <p:cNvPr id="33" name="AutoShape 5"/>
          <p:cNvSpPr/>
          <p:nvPr>
            <p:custDataLst>
              <p:tags r:id="rId15"/>
            </p:custDataLst>
          </p:nvPr>
        </p:nvSpPr>
        <p:spPr>
          <a:xfrm>
            <a:off x="3173730" y="400050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AutoShape 5"/>
          <p:cNvSpPr/>
          <p:nvPr>
            <p:custDataLst>
              <p:tags r:id="rId16"/>
            </p:custDataLst>
          </p:nvPr>
        </p:nvSpPr>
        <p:spPr>
          <a:xfrm>
            <a:off x="3124200" y="557784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5" name="AutoShape 5"/>
          <p:cNvSpPr/>
          <p:nvPr>
            <p:custDataLst>
              <p:tags r:id="rId17"/>
            </p:custDataLst>
          </p:nvPr>
        </p:nvSpPr>
        <p:spPr>
          <a:xfrm>
            <a:off x="3173730" y="715518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01  </a:t>
            </a:r>
            <a:r>
              <a:rPr lang="zh-CN" altLang="en-US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项目概述</a:t>
            </a: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81400" y="2435225"/>
            <a:ext cx="6020435" cy="17602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5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简单文本</a:t>
            </a:r>
            <a:r>
              <a:rPr lang="en-US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→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更多视觉艺术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ctr">
              <a:lnSpc>
                <a:spcPct val="15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影视戏剧产业正蓬勃发展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just">
              <a:lnSpc>
                <a:spcPct val="150000"/>
              </a:lnSpc>
              <a:buNone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just">
              <a:lnSpc>
                <a:spcPct val="150000"/>
              </a:lnSpc>
              <a:buNone/>
            </a:pPr>
            <a:endParaRPr 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475" y="272951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项目背景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1600475" y="468658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项目目的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48800" y="2527300"/>
            <a:ext cx="6804660" cy="1049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zh-CN" altLang="en-US" sz="3200" b="1">
                <a:solidFill>
                  <a:srgbClr val="115951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影视戏剧类文本的编写与处理需求⬆</a:t>
            </a:r>
            <a:endParaRPr lang="zh-CN" altLang="en-US" sz="3200" b="1">
              <a:solidFill>
                <a:srgbClr val="115951"/>
              </a:solidFill>
              <a:latin typeface="微软雅黑" panose="020B0503020204020204" charset="-122"/>
              <a:ea typeface="微软雅黑" panose="020B0503020204020204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just">
              <a:lnSpc>
                <a:spcPct val="150000"/>
              </a:lnSpc>
              <a:buNone/>
            </a:pPr>
            <a:endParaRPr lang="zh-CN" altLang="en-US" sz="3200" b="1">
              <a:solidFill>
                <a:srgbClr val="115951"/>
              </a:solidFill>
              <a:latin typeface="微软雅黑" panose="020B0503020204020204" charset="-122"/>
              <a:ea typeface="微软雅黑" panose="020B0503020204020204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533900"/>
            <a:ext cx="15786735" cy="52520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6349345" y="0"/>
            <a:ext cx="193865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38481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01  </a:t>
            </a:r>
            <a:r>
              <a:rPr lang="zh-CN" altLang="en-US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项目概述</a:t>
            </a: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10" name="TextBox 5"/>
          <p:cNvSpPr txBox="1"/>
          <p:nvPr>
            <p:custDataLst>
              <p:tags r:id="rId4"/>
            </p:custDataLst>
          </p:nvPr>
        </p:nvSpPr>
        <p:spPr>
          <a:xfrm>
            <a:off x="9372875" y="272951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研究领域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678285" y="2263775"/>
            <a:ext cx="4182110" cy="410019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665585" y="6673850"/>
            <a:ext cx="4194810" cy="2832735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600200" y="2729230"/>
            <a:ext cx="48317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+mn-ea"/>
              </a:rPr>
              <a:t>当前研究现状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3750310"/>
            <a:ext cx="5858510" cy="57238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6349345" y="0"/>
            <a:ext cx="193865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02  </a:t>
            </a:r>
            <a:r>
              <a:rPr lang="zh-CN" altLang="en-US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人员分工</a:t>
            </a: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11" name="TextBox 4"/>
          <p:cNvSpPr txBox="1"/>
          <p:nvPr>
            <p:custDataLst>
              <p:tags r:id="rId4"/>
            </p:custDataLst>
          </p:nvPr>
        </p:nvSpPr>
        <p:spPr>
          <a:xfrm>
            <a:off x="2743200" y="3009900"/>
            <a:ext cx="9697085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陈雪松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91919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行政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后端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</a:t>
            </a: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张馨元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行政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舞台设计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商业</a:t>
            </a: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钱海天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后端工程师</a:t>
            </a: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张雨露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舞台设计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前端</a:t>
            </a: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严漪硕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后端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</a:t>
            </a: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6349345" y="0"/>
            <a:ext cx="193865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2500630"/>
            <a:ext cx="40824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专业知识和技能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1676675" y="675033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推进方向</a:t>
            </a:r>
            <a:endParaRPr lang="en-US" altLang="zh-CN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90800" y="3543300"/>
            <a:ext cx="6707505" cy="2825750"/>
          </a:xfrm>
          <a:prstGeom prst="roundRect">
            <a:avLst/>
          </a:prstGeom>
          <a:solidFill>
            <a:srgbClr val="0EA29A">
              <a:alpha val="15000"/>
            </a:srgbClr>
          </a:solidFill>
          <a:ln>
            <a:solidFill>
              <a:srgbClr val="0EA2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845040" y="3538672"/>
            <a:ext cx="6542405" cy="2031732"/>
          </a:xfrm>
          <a:prstGeom prst="roundRect">
            <a:avLst>
              <a:gd name="adj" fmla="val 28736"/>
            </a:avLst>
          </a:prstGeom>
          <a:solidFill>
            <a:srgbClr val="74C17F">
              <a:alpha val="27000"/>
            </a:srgbClr>
          </a:solidFill>
          <a:ln>
            <a:solidFill>
              <a:srgbClr val="74C17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200400" y="3543300"/>
            <a:ext cx="5766435" cy="17602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20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①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Blender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基本操作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20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②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Blender Python API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的应用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20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③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Python库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在</a:t>
            </a:r>
            <a:r>
              <a:rPr lang="zh-CN" altLang="en-US" sz="2800" b="1" i="1" u="sng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文本处理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中的运用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37828" y="3532581"/>
            <a:ext cx="5080000" cy="19552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914400">
              <a:lnSpc>
                <a:spcPct val="150000"/>
              </a:lnSpc>
              <a:buClrTx/>
              <a:buSzTx/>
              <a:buFontTx/>
            </a:pP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④文本与</a:t>
            </a:r>
            <a:r>
              <a:rPr lang="en-US" altLang="zh-CN" sz="2800" b="1" dirty="0" err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</a:rPr>
              <a:t>动画建模</a:t>
            </a: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的</a:t>
            </a:r>
            <a:r>
              <a:rPr lang="zh-CN" altLang="en-US" sz="2800" b="1" i="1" u="sng" dirty="0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对接方法</a:t>
            </a:r>
            <a:r>
              <a:rPr lang="en-US" altLang="zh-CN" sz="2800" b="1" i="1" u="sng" dirty="0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-</a:t>
            </a:r>
            <a:r>
              <a:rPr lang="en-US" altLang="zh-CN" sz="2800" b="1" i="1" u="sng" dirty="0" err="1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FastAPI</a:t>
            </a:r>
            <a:r>
              <a:rPr lang="zh-CN" altLang="en-US" sz="2800" b="1" i="1" u="sng" dirty="0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框架</a:t>
            </a:r>
            <a:endParaRPr lang="zh-CN" altLang="en-US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l" defTabSz="914400">
              <a:lnSpc>
                <a:spcPct val="150000"/>
              </a:lnSpc>
              <a:buClrTx/>
              <a:buSzTx/>
              <a:buFontTx/>
            </a:pP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⑤ </a:t>
            </a:r>
            <a:r>
              <a:rPr lang="en-US" altLang="zh-CN" sz="2800" b="1" dirty="0" err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</a:rPr>
              <a:t>前端</a:t>
            </a:r>
            <a:r>
              <a:rPr lang="zh-CN" altLang="en-US" sz="28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技术</a:t>
            </a:r>
            <a:endParaRPr lang="zh-CN" altLang="en-US" sz="28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845040" y="5762521"/>
            <a:ext cx="6601989" cy="581764"/>
          </a:xfrm>
          <a:prstGeom prst="roundRect">
            <a:avLst>
              <a:gd name="adj" fmla="val 33994"/>
            </a:avLst>
          </a:prstGeom>
          <a:solidFill>
            <a:schemeClr val="accent2">
              <a:lumMod val="40000"/>
              <a:lumOff val="60000"/>
              <a:alpha val="3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439399" y="5675640"/>
            <a:ext cx="512626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⑥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</a:rPr>
              <a:t>影视、舞台戏剧艺术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知识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743200" y="7581900"/>
            <a:ext cx="13961110" cy="17494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150000"/>
              </a:lnSpc>
              <a:buNone/>
            </a:pP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实现从文本处理和机器阅读理解到动画建模的全流程，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并结合</a:t>
            </a:r>
            <a:r>
              <a:rPr lang="en-US" altLang="zh-CN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Blender</a:t>
            </a: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及其他相关技术，将文本内容转化为建模动画。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6349345" y="0"/>
            <a:ext cx="193865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6349345" y="0"/>
            <a:ext cx="1938655" cy="2286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600475" y="7040533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推进方向</a:t>
            </a:r>
            <a:endParaRPr lang="en-US" altLang="zh-CN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971800" y="3390900"/>
            <a:ext cx="10073640" cy="33686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1</a:t>
            </a:r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</a:t>
            </a:r>
            <a:r>
              <a:rPr lang="zh-CN" altLang="en-US" sz="3200" dirty="0">
                <a:solidFill>
                  <a:schemeClr val="accent2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前后端框架</a:t>
            </a:r>
            <a:r>
              <a:rPr lang="zh-CN" altLang="en-US" sz="3200" dirty="0"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，以及二者与动画的</a:t>
            </a:r>
            <a:r>
              <a:rPr lang="zh-CN" altLang="en-US" sz="3200" dirty="0">
                <a:solidFill>
                  <a:schemeClr val="accent2"/>
                </a:solidFill>
                <a:ea typeface="思源黑体 3" panose="020B0500000000000000" charset="-122"/>
                <a:sym typeface="思源黑体 3" panose="020B0500000000000000" charset="-122"/>
              </a:rPr>
              <a:t>对接</a:t>
            </a:r>
            <a:endParaRPr lang="zh-CN" altLang="en-US" sz="3200" dirty="0">
              <a:solidFill>
                <a:schemeClr val="accent2"/>
              </a:solidFill>
              <a:ea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2</a:t>
            </a:r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、系统各模块的实现路径和内容规划</a:t>
            </a:r>
            <a:endParaRPr lang="zh-CN" altLang="en-US" sz="32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3</a:t>
            </a:r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、结构清晰、功能完善的</a:t>
            </a:r>
            <a:r>
              <a:rPr lang="zh-CN" altLang="en-US" sz="3200" b="1" dirty="0">
                <a:solidFill>
                  <a:schemeClr val="accent2"/>
                </a:solidFill>
                <a:effectLst/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基础架构</a:t>
            </a:r>
            <a:endParaRPr lang="en-US" altLang="zh-CN" sz="1400" b="1" dirty="0">
              <a:solidFill>
                <a:schemeClr val="accent2"/>
              </a:solidFill>
              <a:effectLst/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4</a:t>
            </a:r>
            <a:r>
              <a:rPr lang="zh-CN" altLang="en-US" sz="3200" dirty="0">
                <a:solidFill>
                  <a:schemeClr val="accent2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、文本解析</a:t>
            </a:r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与</a:t>
            </a:r>
            <a:r>
              <a:rPr lang="zh-CN" altLang="en-US" sz="3200" dirty="0">
                <a:solidFill>
                  <a:schemeClr val="accent2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动画生成</a:t>
            </a:r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的核心服务</a:t>
            </a:r>
            <a:endParaRPr lang="zh-CN" altLang="en-US" sz="32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19400" y="7886700"/>
            <a:ext cx="1376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使用分词工具进行初步分词，</a:t>
            </a:r>
            <a:endParaRPr lang="zh-CN" altLang="en-US" sz="32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并结合词性标注与命名实体识别等技术优化分词结果，生成确定的指令集</a:t>
            </a:r>
            <a:endParaRPr lang="zh-CN" altLang="en-US" sz="32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r>
              <a:rPr lang="zh-CN" altLang="en-US" sz="3200" dirty="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分类并产生高准确度的文本数据集</a:t>
            </a:r>
            <a:endParaRPr lang="zh-CN" altLang="en-US" sz="3200" dirty="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26725" y="1943100"/>
            <a:ext cx="7109460" cy="5403850"/>
          </a:xfrm>
          <a:prstGeom prst="rect">
            <a:avLst/>
          </a:prstGeom>
          <a:solidFill>
            <a:schemeClr val="lt1">
              <a:alpha val="0"/>
            </a:schemeClr>
          </a:solidFill>
        </p:spPr>
      </p:pic>
      <p:sp>
        <p:nvSpPr>
          <p:cNvPr id="18" name="TextBox 5"/>
          <p:cNvSpPr txBox="1"/>
          <p:nvPr/>
        </p:nvSpPr>
        <p:spPr>
          <a:xfrm>
            <a:off x="1600200" y="2500630"/>
            <a:ext cx="40824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实质进展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21" y="3390900"/>
            <a:ext cx="7065004" cy="6672504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 dirty="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 dirty="0" err="1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 dirty="0" err="1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 dirty="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 dirty="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5423" y="2674309"/>
            <a:ext cx="58674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使用 </a:t>
            </a:r>
            <a:r>
              <a:rPr lang="en-US" altLang="zh-CN" sz="3200" b="1" dirty="0" err="1"/>
              <a:t>FastAPI</a:t>
            </a:r>
            <a:r>
              <a:rPr lang="en-US" altLang="zh-CN" sz="3200" dirty="0"/>
              <a:t> </a:t>
            </a:r>
            <a:r>
              <a:rPr lang="zh-CN" altLang="en-US" sz="3200" dirty="0"/>
              <a:t>框架搭建后端服务，提供了基本的</a:t>
            </a:r>
            <a:r>
              <a:rPr lang="en-US" altLang="zh-CN" sz="3200" dirty="0"/>
              <a:t>API</a:t>
            </a:r>
            <a:r>
              <a:rPr lang="zh-CN" altLang="en-US" sz="3200" dirty="0"/>
              <a:t>接口。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已实现：</a:t>
            </a:r>
            <a:endParaRPr lang="en-US" altLang="zh-CN" sz="3200" dirty="0"/>
          </a:p>
          <a:p>
            <a:r>
              <a:rPr lang="en-US" altLang="zh-CN" sz="3200" dirty="0"/>
              <a:t>1.</a:t>
            </a:r>
            <a:r>
              <a:rPr lang="zh-CN" altLang="en-US" sz="3200" dirty="0"/>
              <a:t>文件上传与保存</a:t>
            </a:r>
            <a:endParaRPr lang="en-US" altLang="zh-CN" sz="3200" dirty="0"/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剧本文本处理与动作指令生成</a:t>
            </a:r>
            <a:endParaRPr lang="en-US" altLang="zh-CN" sz="3200" dirty="0">
              <a:solidFill>
                <a:srgbClr val="100F0D"/>
              </a:solidFill>
              <a:ea typeface="思源黑体 3" panose="020B0500000000000000" charset="-122"/>
            </a:endParaRPr>
          </a:p>
          <a:p>
            <a:r>
              <a:rPr lang="en-US" altLang="zh-CN" sz="3200" dirty="0">
                <a:solidFill>
                  <a:srgbClr val="100F0D"/>
                </a:solidFill>
                <a:ea typeface="思源黑体 3" panose="020B0500000000000000" charset="-122"/>
              </a:rPr>
              <a:t>3.</a:t>
            </a:r>
            <a:r>
              <a:rPr lang="zh-CN" altLang="en-US" sz="3200" dirty="0"/>
              <a:t>文件读取</a:t>
            </a:r>
            <a:endParaRPr lang="en-US" altLang="zh-CN" sz="3200" dirty="0"/>
          </a:p>
          <a:p>
            <a:r>
              <a:rPr lang="en-US" altLang="zh-CN" sz="3200" dirty="0"/>
              <a:t>4.</a:t>
            </a:r>
            <a:r>
              <a:rPr lang="zh-CN" altLang="en-US" sz="3200" dirty="0"/>
              <a:t>动作指令与细节</a:t>
            </a:r>
            <a:endParaRPr lang="en-US" altLang="zh-CN" sz="3200" dirty="0"/>
          </a:p>
          <a:p>
            <a:r>
              <a:rPr lang="en-US" altLang="zh-CN" sz="3200" dirty="0"/>
              <a:t>5.</a:t>
            </a:r>
            <a:r>
              <a:rPr lang="zh-CN" altLang="en-US" sz="3200" dirty="0"/>
              <a:t>自动化的</a:t>
            </a:r>
            <a:r>
              <a:rPr lang="en-US" altLang="zh-CN" sz="3200" dirty="0"/>
              <a:t>API</a:t>
            </a:r>
            <a:r>
              <a:rPr lang="zh-CN" altLang="en-US" sz="3200" dirty="0"/>
              <a:t>文档</a:t>
            </a:r>
            <a:endParaRPr lang="en-US" altLang="zh-CN" sz="3200" dirty="0"/>
          </a:p>
          <a:p>
            <a:r>
              <a:rPr lang="en-US" altLang="zh-CN" sz="3200" dirty="0"/>
              <a:t>6.</a:t>
            </a:r>
            <a:r>
              <a:rPr lang="zh-CN" altLang="en-US" sz="3200" dirty="0"/>
              <a:t>错误处理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未来进一步扩展：</a:t>
            </a:r>
            <a:endParaRPr lang="en-US" altLang="zh-CN" sz="3200" dirty="0"/>
          </a:p>
          <a:p>
            <a:r>
              <a:rPr lang="en-US" altLang="zh-CN" sz="3200" dirty="0"/>
              <a:t>1.</a:t>
            </a:r>
            <a:r>
              <a:rPr lang="zh-CN" altLang="en-US" sz="3200" dirty="0"/>
              <a:t>智能化的动作解析  </a:t>
            </a:r>
            <a:r>
              <a:rPr lang="en-US" altLang="zh-CN" sz="3200" dirty="0"/>
              <a:t>2.</a:t>
            </a:r>
            <a:r>
              <a:rPr lang="zh-CN" altLang="en-US" sz="3200" dirty="0"/>
              <a:t>接入分词工具  </a:t>
            </a:r>
            <a:r>
              <a:rPr lang="en-US" altLang="zh-CN" sz="3200" dirty="0"/>
              <a:t>3.</a:t>
            </a:r>
            <a:r>
              <a:rPr lang="zh-CN" altLang="en-US" sz="3200" dirty="0"/>
              <a:t>接入</a:t>
            </a:r>
            <a:r>
              <a:rPr lang="en-US" altLang="zh-CN" sz="3200" dirty="0"/>
              <a:t>Blender</a:t>
            </a:r>
            <a:r>
              <a:rPr lang="zh-CN" altLang="en-US" sz="3200" dirty="0"/>
              <a:t>进行动画渲染集成</a:t>
            </a:r>
            <a:endParaRPr lang="en-US" altLang="zh-CN" sz="3200" dirty="0"/>
          </a:p>
        </p:txBody>
      </p:sp>
      <p:sp>
        <p:nvSpPr>
          <p:cNvPr id="18" name="TextBox 5"/>
          <p:cNvSpPr txBox="1"/>
          <p:nvPr/>
        </p:nvSpPr>
        <p:spPr>
          <a:xfrm>
            <a:off x="1660255" y="1926574"/>
            <a:ext cx="4082415" cy="60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en-US" altLang="zh-CN" sz="36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FastAPI</a:t>
            </a:r>
            <a:r>
              <a:rPr lang="zh-CN" altLang="en-US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框架</a:t>
            </a:r>
            <a:endParaRPr lang="zh-CN" altLang="en-US" sz="3600" b="1" dirty="0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658" y="495300"/>
            <a:ext cx="6408377" cy="78302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6349345" y="0"/>
            <a:ext cx="193865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pic>
        <p:nvPicPr>
          <p:cNvPr id="4" name="ECB019B1-382A-4266-B25C-5B523AA43C14-1" descr="wp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022600"/>
            <a:ext cx="11240770" cy="61880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95010" y="2628900"/>
            <a:ext cx="60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latin typeface="黑体" panose="02010609060101010101" charset="-122"/>
                <a:ea typeface="黑体" panose="02010609060101010101" charset="-122"/>
              </a:rPr>
              <a:t>预期开发流程图</a:t>
            </a:r>
            <a:endParaRPr lang="zh-CN" altLang="en-US" sz="36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6349345" y="0"/>
            <a:ext cx="1938655" cy="2286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ICID" val="{03b2e481-6b0a-4158-b1f1-a98ff853c240}"/>
</p:tagLst>
</file>

<file path=ppt/tags/tag10.xml><?xml version="1.0" encoding="utf-8"?>
<p:tagLst xmlns:p="http://schemas.openxmlformats.org/presentationml/2006/main">
  <p:tag name="PICID" val="{e8205c83-ec7a-4f12-969c-3699f1804ddc}"/>
</p:tagLst>
</file>

<file path=ppt/tags/tag11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12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13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14.xml><?xml version="1.0" encoding="utf-8"?>
<p:tagLst xmlns:p="http://schemas.openxmlformats.org/presentationml/2006/main">
  <p:tag name="PICID" val="{e8205c83-ec7a-4f12-969c-3699f1804ddc}"/>
</p:tagLst>
</file>

<file path=ppt/tags/tag15.xml><?xml version="1.0" encoding="utf-8"?>
<p:tagLst xmlns:p="http://schemas.openxmlformats.org/presentationml/2006/main">
  <p:tag name="KSO_WM_DIAGRAM_VIRTUALLY_FRAME" val="{&quot;height&quot;:534.2773228346457,&quot;left&quot;:132,&quot;top&quot;:214.92267716535434,&quot;width&quot;:1110.4}"/>
</p:tagLst>
</file>

<file path=ppt/tags/tag16.xml><?xml version="1.0" encoding="utf-8"?>
<p:tagLst xmlns:p="http://schemas.openxmlformats.org/presentationml/2006/main">
  <p:tag name="PICID" val="{10836bc5-5866-4083-8448-8329999c3199}"/>
</p:tagLst>
</file>

<file path=ppt/tags/tag17.xml><?xml version="1.0" encoding="utf-8"?>
<p:tagLst xmlns:p="http://schemas.openxmlformats.org/presentationml/2006/main">
  <p:tag name="PICID" val="{9bebbc3a-b0be-4faf-86a4-ecf90044be3e}"/>
</p:tagLst>
</file>

<file path=ppt/tags/tag18.xml><?xml version="1.0" encoding="utf-8"?>
<p:tagLst xmlns:p="http://schemas.openxmlformats.org/presentationml/2006/main">
  <p:tag name="PICID" val="{e8205c83-ec7a-4f12-969c-3699f1804ddc}"/>
</p:tagLst>
</file>

<file path=ppt/tags/tag19.xml><?xml version="1.0" encoding="utf-8"?>
<p:tagLst xmlns:p="http://schemas.openxmlformats.org/presentationml/2006/main">
  <p:tag name="KSO_WM_DIAGRAM_VIRTUALLY_FRAME" val="{&quot;height&quot;:534.2773228346457,&quot;left&quot;:132,&quot;top&quot;:214.92267716535434,&quot;width&quot;:1110.4}"/>
</p:tagLst>
</file>

<file path=ppt/tags/tag2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20.xml><?xml version="1.0" encoding="utf-8"?>
<p:tagLst xmlns:p="http://schemas.openxmlformats.org/presentationml/2006/main">
  <p:tag name="PICID" val="{e8205c83-ec7a-4f12-969c-3699f1804ddc}"/>
</p:tagLst>
</file>

<file path=ppt/tags/tag21.xml><?xml version="1.0" encoding="utf-8"?>
<p:tagLst xmlns:p="http://schemas.openxmlformats.org/presentationml/2006/main">
  <p:tag name="PICID" val="{e8205c83-ec7a-4f12-969c-3699f1804ddc}"/>
</p:tagLst>
</file>

<file path=ppt/tags/tag22.xml><?xml version="1.0" encoding="utf-8"?>
<p:tagLst xmlns:p="http://schemas.openxmlformats.org/presentationml/2006/main">
  <p:tag name="PICID" val="{e8205c83-ec7a-4f12-969c-3699f1804ddc}"/>
</p:tagLst>
</file>

<file path=ppt/tags/tag23.xml><?xml version="1.0" encoding="utf-8"?>
<p:tagLst xmlns:p="http://schemas.openxmlformats.org/presentationml/2006/main">
  <p:tag name="PICID" val="{e8205c83-ec7a-4f12-969c-3699f1804ddc}"/>
</p:tagLst>
</file>

<file path=ppt/tags/tag24.xml><?xml version="1.0" encoding="utf-8"?>
<p:tagLst xmlns:p="http://schemas.openxmlformats.org/presentationml/2006/main">
  <p:tag name="PICID" val="{e8205c83-ec7a-4f12-969c-3699f1804ddc}"/>
</p:tagLst>
</file>

<file path=ppt/tags/tag25.xml><?xml version="1.0" encoding="utf-8"?>
<p:tagLst xmlns:p="http://schemas.openxmlformats.org/presentationml/2006/main">
  <p:tag name="KSO_WM_BEAUTIFY_FLAG" val=""/>
  <p:tag name="PICID" val="{c32b6a6c-75a2-4f40-bcfc-313f3d46775c}"/>
</p:tagLst>
</file>

<file path=ppt/tags/tag26.xml><?xml version="1.0" encoding="utf-8"?>
<p:tagLst xmlns:p="http://schemas.openxmlformats.org/presentationml/2006/main">
  <p:tag name="PICID" val="{e8205c83-ec7a-4f12-969c-3699f1804ddc}"/>
</p:tagLst>
</file>

<file path=ppt/tags/tag27.xml><?xml version="1.0" encoding="utf-8"?>
<p:tagLst xmlns:p="http://schemas.openxmlformats.org/presentationml/2006/main">
  <p:tag name="PICID" val="{e8205c83-ec7a-4f12-969c-3699f1804ddc}"/>
</p:tagLst>
</file>

<file path=ppt/tags/tag28.xml><?xml version="1.0" encoding="utf-8"?>
<p:tagLst xmlns:p="http://schemas.openxmlformats.org/presentationml/2006/main">
  <p:tag name="PICID" val="{e8205c83-ec7a-4f12-969c-3699f1804ddc}"/>
</p:tagLst>
</file>

<file path=ppt/tags/tag29.xml><?xml version="1.0" encoding="utf-8"?>
<p:tagLst xmlns:p="http://schemas.openxmlformats.org/presentationml/2006/main">
  <p:tag name="PICID" val="{03b2e481-6b0a-4158-b1f1-a98ff853c240}"/>
</p:tagLst>
</file>

<file path=ppt/tags/tag3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4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5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6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7.xml><?xml version="1.0" encoding="utf-8"?>
<p:tagLst xmlns:p="http://schemas.openxmlformats.org/presentationml/2006/main">
  <p:tag name="KSO_WM_DIAGRAM_VIRTUALLY_FRAME" val="{&quot;height&quot;:213.92236220472446,&quot;left&quot;:176.16779527559055,&quot;top&quot;:362.0012598425197,&quot;width&quot;:1087.664409448819}"/>
</p:tagLst>
</file>

<file path=ppt/tags/tag8.xml><?xml version="1.0" encoding="utf-8"?>
<p:tagLst xmlns:p="http://schemas.openxmlformats.org/presentationml/2006/main">
  <p:tag name="KSO_WM_DIAGRAM_VIRTUALLY_FRAME" val="{&quot;height&quot;:213.92236220472446,&quot;left&quot;:176.16779527559055,&quot;top&quot;:362.0012598425197,&quot;width&quot;:1087.664409448819}"/>
</p:tagLst>
</file>

<file path=ppt/tags/tag9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zg3MDc1Mjc2MTQzIiwKCSJHcm91cElkIiA6ICI5MzA1NjY5NDEiLAoJIkltYWdlIiA6ICJpVkJPUncwS0dnb0FBQUFOU1VoRVVnQUFBNWtBQUFIN0NBWUFBQUJHOVZ0ZUFBQUFBWE5TUjBJQXJzNGM2UUFBSUFCSlJFRlVlSnpzM1hkWUZNY2JCL0R2N040ZFIwY1JFVUZBcFlrQ1lvMGt4aEpSbzhhU0JMdEdZMHNraVlvYUsvYnVEdzEyRTJNdnNVWk43SWxSRTJNVUZRUkRFVlFVVkJBUVJNQ0RLL3Y3QSsvQ2NVZFRsT0w3ZVo0ODNzM096czZSbTcyZG5kbDNB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raTFaOWVna1hOZEZ3KzNpcTRISVlRUVFnZ2hoQlRHVjNRRlNKbnc5VjI5L0RpeGFBUFAyQ0FMeXpxS2pMVGtNQUNxaXE0WUlZUVFRZ2doaEFBQXErZ0trTkp4ZEd4cUlSakFuK09FV1FDVDVLY0tja0ZnQ3lGRGNIeDhXRWJGMXBBUVFnZ2hoQkJDYUNTekt1RHFPWHUwNVNSc0hjZXhFU0tSaU8vWXZoMWNuWjF3NzM0aXIxS3Aya09rYW1OaWFaMlVtWlo4RjRCUTBSVW1oQkJDQ0NHRXZMMm9rMW5KT2JwNWplWjU5aDBBVHdPSmhBMGJPaEJUQXI1QnB3N3RZV3hzaE5Dd2NNZ1ZDZ2VPY1I5WVdOYk95MGhMdmx6UmRTYUVFRUlJSVlTOHZXaTZiQ1ZsM2RDenRxRVl5eG5qaGpMR1lGWExFak9tVE1SSDNicHE1VHQ1NW5mTVc3UVVqMU5Tb1ZJSlVLbFVCNVFDRzU5NDY4WkQwS2dtSVlRUVFnZ2g1QTJqa2N6S2g5azdlL1dRaUxqdkFOWmRJaFp4WGJ0MHdySUZjOUNtZFV1ZHpFNE5HNkJUeC9iSXlzcEczSjI3VUNxVmJveWh2VVdOT3FsUG55UkhWMEQ5Q1NHRUVFSUlJVzh4Nm1SV0luWjJkb1lXTnZYbjh4eWJBd2lOSkJJSk4yUHFKSHc1Y2poc2JPcUFNZjBEeitabVpuaW5WUXZVdHFxRlMxZENtRktodE9FNDlvR0ZWZTI2WW1iNVYwNU9TdDRiL2lpRUVFSUlJWVNRdHhSMU1pdUp1ZzJiMUJOSmpWZHlqSTNoT0diU29MNGpXL2ZkLzlDdFN5ZElwZElpTzVnQXdCaURnWUVCdkR5YW9IM2I5eEFXZnBNOVNVODNFbFJDS3dNanZxbFpqZHIvUEgzeU9QME5maHhDQ0NHRUVFTElXNG82bVJYTTBkRlJhbGJiZnFCSXhLL2hPTmJad0VEQzlmdTBEMlpPbVlRbTdtN0ZkaTcxc2JLcWhYYnYrVUNsVkNMNlZoeFRLcFV1akdPZHpDMnRaTVlHb3Bobno1N0pYOU5ISVlRUVFnZ2hoQkRxWkZha3VuWHJHbkZHTmVaeUhEZVRNVGhZV3RiRWdsblRNWFJ3ZjlTeHJsM21EaWFRUDZwcGJtYUdWaTJibzdHYks2NkYza0JXVm5adEJxNERiMkJreDh5TS81U2xwK2UraG85RENDR0VFRUlJSWRUSnJDQzh0Yk56ZmFsUmpmMGNZd041bnBNNk4yeUFGVXNYb1AzNzcwRWlrYnp5QWNSaU1SclVkNFRQTzYwUWZ2TmZwS1k5TVFEUTNJQTNhR2RpYm5rK016M2xLU2o2TENHRUVFSUlJYVNjMFJJbWI1aWpvNk1VVXRPaEFEZWRNZVpnWVc2T2ZwLzJ3WWhoZzFITDB2SzFIRFB0eVJOczIva1RmdHAvQ0tscGFSQUU0U0ZVK0Y5MnV2eUhsSlRJck5keVVQTFdzYkp5TnpHcUtiSlNDY3BhUENjMnJ1ajZrTXBEb1JKeWVDYWtaS2ZscHFhbXhqeXI2UHE4emFpZGtxSlFPeVdFbENmcVpMNUJOUm8wTURlWG1HNWdZTjBFQ0taV3RTelo3T2xUMEtsak94Z1lHTHpXWStmbHlYSHgwbVVFemx1SUJ3OGZDWXdoRzRKd1NwbVRNZXIrL2ZzVUZJaThOQ3QzZHhOamxXZzZBL3NJakVraENGS0JRVlRSOVNLVkJ4T2dBR015QVVJdUJKek81dVN6VWlMcEJ0ZWJSTzJVbElUYUtTR2tQRkVuODgzZzY3azI4ZVk0ZmhzSDVpNFdpZURSeEIxclZpNURIV3ZyTjFxUlIwbkpHRDlwR203Yy9CZDVlWGtRQk9HdWtxbUdKVVJGL0ExQThVWXJRNm84V3lkUE83R0kvUWlnRTJPTUUvRThKQVlTOER6TnhDZi9VU3BWeU12TmhVS3BoQ0FJS2dDL0tSWEtzUWx4TjI5WGROM2VCdFJPU1dsUU95V0VsQ2ZxWkw1bURSbzBNRmRKVEw4RTJCZU13Y0hjM0F5ZkR4MkVvWVA2dzl6TXJFTHFsSjJkalovMkg4TEdIN2NpTmUwSkJBaEpFTEErVTVIOTNaTzR1TXdLcVJTcGN1cldiVzRrTmxjYzVjQStFSXZGK0tEOSsyalZzamxzYmVyQTFOUzBvcXRIS3BHczdHd2tQbmlJNjZFM2NQcjNzOGpMazBNUWNPRjV1cXBiY25KNGRrWFhyenFqZGtwS2k5b3BJYVE4VVNmek5iSjM5bWpBY2Z3YXhvUU9ZRXphb0w0RGxzeWZEWS9HN3E5OWVteEo4dkx5OEc5VU5LYk1uSXU0MjNjQVFjaFZRYmlva21OY3d1M3dteFZhT1ZJbE9MZzJuY0dZTU0vUTBKQ2JGemdWdmgwN3dNek05S1dpSXBQcVR4QUVQTXZLd3A4WEwySHk5Rmw0L2x5bUVnUmg4YjJZOEprVlhiZnFqTm9wS1F0cXA0U1E4a0p6WlY0UHNaMnpaMHRleFAzRUdQTVJTeVNpanUzZngvcFZLK0RVc0FGRW9vcC9ESWJuZWRqVXNVYXZIdDJRL1BneDdzVGZFNmxVcXZxTXc0Y21GbFkzTXA4OGZnQkFWZEgxSkpWVDNicDFqY1JTbzJER21IV3ZIaDlpMVBDaE1EV2xDMWRTTk1ZWURBd01ZRzluaTN2M0V4QnpLNDR4eGh4TnBLS05tWm1aTkZYL05hQjJTc3FLMmlraHBMeHdGVjJCNnFhZXEydGRCemZQT1NLZU84M0FHdHZWcll0cGs4ZmpmNHZtb1pabHpZcXVuZzR6TTFQTUM1eUd3R21UWUc5bkI4WllmWkdJUCtyUXlIT2hnNnRuL1lxdUg2bWNKR2ExYTRNeHFVZ2tncGRIRXhnYlU1QktVanBTcVJSTlBUMGdrVWdnQUdLeDJMUjJSZGVwdXFKMlNsNFd0Vk5DeUt1aVRtWTVzbmIyYU1BeGcyMGNZNU1ZZzFtenBwNVkrOTF5REJuUUQyWm1sZmZaRjJOalkvVDMrd1FiVnEvQSsrLzVnT000VXc3Y2VJNnhIWFdjM0J0WGRQMUk1YU5VeWEwZ0NGS0pSSUk2MW5UdFFjckdwbzQxREEybGdBQ0owa0JVcTZMclUxMVJPeVd2Z3RvcEllUlZVQ2V6UERnNlN1dTdldlkwNUxockhPTTZHVW9OSmQyN2RzWVBhNFBoMGNTOVNrVHc0emtPYnE3T1dCVzBCTDAvNmdaRFEwTXhHSHRYS3BKY2RIRHorcmh1M2JwR0ZWMUhVbm53bk5oWVlCRHhQQWNURTVPS3JnNnBZa3hOVFNFV2lRRUduZ05mZWUvQVZYSFVUc21yb0haS0NIa1YxTWw4UmJaT25uWU9Vdk5sWUd3WDQ1aUZVOE1HV0RCbkJyNWJ2Z2cxYWxoVWRQWEt6TXpVRk1zV3pzV1MrYlBnMGRnZEhNZk1HYkJMWW1xMW1xYlBFa0lJSVlRUVFrcENuY3hYVU0vRnM2MVloR01jWTErQU1aTldMWnBoMWYrV29HZjNENnZFNkdWUmVKNUg5NjZkc1hMWlFyVDFhUVBHbUpSeGJDaGo3RmQ3RjYvM0tycCtoQkJDQ0NHRWtNcUxPcGt2d2M3T3p0REJ0Y25uSW83N2hUSE8wOWpJU0R4bXhERHMydkk5M0Z5ZHEzUUhVNDNqT0RTbzc0Z2ZONnpDMTErT2hxbXBpWWd4NXM3eDdLU2ppOWNFYTJ0UGlpQkJDQ0dFRUVJSTBVR2R6REt5YzIzaUtUS3hYTXM0MFdvd21MdTd1V0xab3JrSStHWnN0ZWhjRnNielBMNytjaFJXL1c4cHZEeWFnQUhHNExESXFBYmI2T0RrNVYzUjlTT0VFRUlJSVlSVUx0VEpMRDNtNE9MUlRjU0o5Z0FZeGpObTVOZW5GemF1V1lrdW5UcENMQlpYZFAxZUc1RkloTGJ2dm9OMXdmL0R3SDZmZ3VkNXFRQU01TVJzcjRPcnh5RFE5NGdRUWdnaGhCRHlncWlpSzFBVjFISjFOVFVXRElad1BGc0t3TVRDd2dMRFB4dUUwWjkvQmdPSnBLS3I5MFp3SEFlYk90YVlQV01LWEoyZEVMeDJJM3VTbnU3TUdQK0RnNXRYbldlSzdCK2V4TVZsVm5ROUNTR0VFRUlJSVJXTFJxQ0t4K3hjdkZxWk1Pa3V4ckUxSE1lWnZPZnpEbFlGTFlILzZCRnZUUWV6SUxGSWhFSDkvYkI2eFZLMGYvODk4RHhueUlEbFppTGp2UTZ1WGgxQTN5bENDQ0dFRUVMZWF0UWhLRVo5MTZhZmlqanNBZEJkTEJhemZwOStqR1VMNStJOW4zZkFjVy92bjQ3ak9MUnAzUkpMRjh6Qm1CSERZR0Jnd0FCMDVqaHNjM0R6NkYvUjlTT0VFRUlJSVlSVUhKb3VxNGU5dlVjTnpwRE5Bb2Z4SEdPd01MZEF3RGRqTWFEdkoyOTE1N0l3cTFxV21Eak9IdzcyOWJCc3hTb3VQU09qSGdlMnk3R1JWMXQ1WnU3TUJ3K2kweXE2am9RUVFnZ2hoSkEzaTNwTWhUaTRlblhnakxnOWpPTys0bmtlN2Q5dmkyMC9yTU9nL243VXdkU0Q0emowL2FRM2RtM1ppRzVkZmZNRElBbHNsTmpVWUwram0xZVhpcTRmSVlRUVFnZ2g1TTJpa1V5TjVtSkhGL2trY094ckNFSWRudWVZLzVpUkdES3dMMnJXcUZIUmxhdjBYSnlkTUgvV2REUnlkY0hLMWV0NGhVTFpuakc0TzdwNWJJeVBWaTRFSXZNcXVvNkVFRUlJSVlTUTE0K0c1Z0E0T3JyWGNYQlRyR1E4TjVkanpLYWVuUzNidkdFMXhuLzFCU3hyMWdSanJLS3JXT2t4eG1CaGJvNnhvMGRnOTlZZjRHaGZqekhHV1FQOERBZFg4UVpiSjArN2lxNGpJZFZGZG5ZMkprK2VqTEN3TUszME8zZnVJREF3RUVsSlNSVlVNMEpLbHBpWWlOVFUxR0x6cEtTa0lDVWw1UTNWS0Y5cWFpcmk0dUswMHFLam81R1FrUEJHNjBFSUlkWEJXOTdKZEpmWXUzcCtDcW40TUFQRzhqd3YvcmhYRDJ4WXRRTHYrYlI1NDdVcC9PTldYdTdmdjQvazVPUlM1ZDI1Y3lkaVltSmU2WGd0bW5sai9lb1YrTFIzVDRqRlBNOFlob2xGN0xDRG04ZEFPRGtadkZMaGhPaWhVQ2pRdkhsejdONjlXeXM5TkRRVWx5OWZMdmEvdTNmdmF2TEw1WEk4ZS9hczJQK3lzckxLcmQ3Nzl1MkRyNjh2b3FLaXlyU2ZYQzdIMmJObmRkcjFpUk1uOE50dnY4SEV4S1RjNmtoSWVWdXlaQW1HREJsU2JKN1BQLzhjMzMvL2ZhbktrOHZsOFBQejA4bS9lL2R1QkFRRWxMcGVCdzhleE9qUm83WFNBZ01Ec1dYTGxtTDNpNCtQeC9uejUwdDFqSDM3OXFGang0NElEQXdzZGIwSUlhUXFlbXVueXpvNk9rb0ZBOGxFeGpDQk1WaWFtWnBpeXNSeDZOR3RDMHdMWGFCbFpHUzg5SEdrVWlta1VtbUorWGJ2M28yZ29DQXNYNzRjSFR0MkxERy9TcVhDenAwN1lXcHFpajU5K21odHUzWHJGdExUMDlHOGVYT0lSQ0tNSHo4ZTd1N3VXTEJnUVlubEJnY0hZOUtrU1hCMWRRVUFSRVJFSUNjbnA4VDlBS0IxNjlZQThrYzEzVnljTVhQYUpMelR1Z1htTC80ZnkzajZ0RG5BclhIZ2pkeHpyTnlYcEtSRWx0K1ZPaUZGbURadEd0TFQweUVTNlQvVjVlYm1vbWZQbnBnMWF4WUE0TkNoUTFpMmJGbXhaUm9hR21MaXhJbkY1dW5Rb1FNc0xDeEtyTitqUjQvdzVNa1QxQ2psbFB3OWUvYkF3TUJBN3psQ0VBU2NPblVLNzczM0huVXlTYVVsbDhzUkdocUtuajE3RnBrbk5UVVZEeDgraEplWFY2bkt2SERoQXU3Y3VRTURBKzE3bUpHUmthWHUvSlZGV2xvYVFrTkQ4YzgvLytEU3BVdElTa3FDUkNMQmI3LzlCbU5qNHlMM0N3ME5SVkJRRUF3TkRYSHk1RW4wNk5GRDg3dEpDQ0hWemR2WXllUnNuWnpxZ2pkYXczSG94UmlEUXowN3pKazVGVzNmYmFOM2FtelhybDBobDh0ZjZtQ0RCdy9HaEFrVFNzejMwVWNmWWRldVhaZ3padzZjbloxUnIxNjlZdk16eG5EMTZsVmN1WElGYm01dWFOU29rV2JiNXMyYmNlM2FOWnc2ZGVxbDZselF3b1VMRVJzYlc2cTgxNjVkMDNwdmFtS0MzaDkxaDQyMU5XWXZYSXE0MjNkcUNKd3d3N2lteUZ0czF1U0xoN2R2UGdDZ2V1VktFbEtNVWFOR1llVElrWHEzZmY3NTUxcnYyN2R2RDBkSFIvajcrK09UVHo3UjZzek5uVHNYTGk0dWVQZmRkeEVVRkFTNVhLN1RPWlRMNWNqSXlJQ2JtMXVwT3BucDZlbGdqS0ZXclZxbCtpem56NStIbFpXVjNrNW1TRWdJSGp4NGdQYnQyK1B2di84dXNveDY5ZXFWZUg0aHBMeEZSa1lpSnljSDhmSHhrTWxrc0xLeXd0V3JWelhibloyZGtaQ1FBRUVRRUJvYUNnQVFpVVNJaUlqUUtzZkp5UW1HaG9aYWFiLzg4Z3ZFWW5HeEhkZUNNak16Y2VuU0pYVHBVcnJZZEk4ZlA4WlBQLzJFOFBCd1JFUkU0T0hEaHdBQUt5c3JORy9lSEsxYnQ0YVBqMCt4SGN6bzZHaE1talFKam82TzJMQmhBeVpPbklpcFU2Zml4eDkvUklNR0RVcFZEMElJcVVyZXJrNm11N3ZFUWNuN01jYk5Zb3k1bUJnYjQrTmVQVERxODg5Z1c5ZW0yRjE5Zkh6UW8wY1ByYlNzckN3c1dyUUkzYnQzeDd2dnZxdXpqM3AwcEtBN2QrNGdKQ1JFN3pHYU5XdUd2Lzc2QzJmT25OSDdZOVdnUVFPMGJOa1NRSDRuYzg2Y09mRHo4OFBVcVZPeGUvZHVHQnNiUTZGUTROS2xTK2pjdVhPNVJNUGR1blVydG0vZmpqMTc5bURQbmowd016UFQydjdreVJNTUhqd1l6WnMzMTdzL1l3enZ0RzZKcmQrdndlWnR1N0QvMEJGa1BudldUU0ptNXgzZG1zNVRaS1h1VFV4TWZQN0tGU1Z2cGNlUEh5TTBOQlFxVmY2OWl1am9hSnc2ZFFxR2hvWjQvLzMzQWVRLy8zWDU4bVc5K3hlZSttcHRiUTFyYTJzd3h1RGc0S0ExeWlDVlNtRmxaUVUvUHo5a1ptYmk0TUdET0g3OHVOYitwMCtmeHJScDAyQm5WN3BIa0JNVEUxR2pSbzBpUjFvTGUvandJWm8yYmFwMzI0RURCd0FBdTNidHdxNWR1NG9zdzkvZlg2ZHpUY2pyTm0vZVBLMGJsbXZYcnRYYXZucjFhZ1FFQkdqZDBKMHhZNFpPT1R0MjdJQzd1N3ZtL1owN2QvRG5uMytpVDU4K3Bab1JvRkFvOE8yMzN5SWtKRVJ6bnRpN2R5OEE0T2JObThqTnpkVzhiOWFzR1FEZzBxVkx1SEhqQmx4Y1hQRCsrKytqU1pNbThQVDBoSzJ0cmFiY3NXUEg0djMzMzBmLy9ycExSWWVHaG1MY3VIRXdOVFhGcWxXclVLTkdEZnp2Zi8vRHNHSEQ4UG5ubjJQbHlwWHc5dll1c2U2RUVGS1Z2RDJkVERzN1EwZVZlQ1U0OUlVQUN6TlRVOHlZRW9EdUgzYUJVYUc3b3ZvNE9Eam8zUFZNVFUzRm9rV0w0T2JtcHZlTzZPelpzM1hTYnR5NGdXWExsaFU3aGZiSEgzL1VTWlBKWk9qVnE1ZW1rd2tBTld2V3hMUnAwekJseWhSczJiSUZYMzMxRlVKQ1FwQ1ZsWVdqUjQ5cUxvQmxNaGtTRXhQeHh4OS9hSlhaczJkUFRKa3lCYmR2MzhhLy8vNExJSC9LM2MyYk4yRm9hQWdEQXdOMDZkSUZRNGNPeGNtVEo3Rnc0VUtzWExsU2MwR2NtWm1KS1ZPbXdNek1yTVRuUzJ6cTFNSEVjVitoc2JzYkZpNWJnZFRVTkVjd3JCU1pXcmFGSGI0Q2RUVEpTNGlKaWNHOGVmTTA3MCtkT29YZmYvOGROalkybWs3bXFWT25kTDc3YWprNU9XalNwSW5lYlFxRkFybTV1WnIzZ2lCb1h0dmEyaUlsSlFVS2hVS3JneGdWRlFWYlcxdVltcHFXcXY2eHNiSEl6YzJGVENZcmNWcTlUQ2JEdzRjUHNXWExGdXpZc1FOQS9qbG0zcng1bURGakJ2NzQ0dy8wNjljUFhidDJ4ZkRody9IbGwxL0N4OGNIWThlT1JaY3VYZkRoaHg5aXhJZ1J4WTYyRVBLNmJOMjZGU3FWQ3YzNjlVT0xGaTNRcFVzWHFGUXF6VTBUQXdNRC9QYmJieEFFQVo5Ly9qa2NIUjMxM3FnMU1qTFNlcjl0MnpZd3hqQjA2TkJTMVdQcDBxVUlDUW1CcjYrdjVoeXhhdFVxQVBsdFhxRlFhTjVQbkRnUmpERjA2ZElGQ3hjdUxESUlvRUtoUUZoWUdCbzNicXl6YmQrK2ZWaTVjaVZzYlcyeGR1MWFXRnRiQThqLy9mN3h4eC9oNysrUHNXUEhZdHk0Y2VqWHJ4OEZHaVNFVkJ0dlF5ZVRzM2Z5YXNTSnNabUJ0Ukx4UEZ5Y25SQWN0QmdONjlldnNFcnQzNzhmZGV2V0xYWCtvcDdUN05TcEUyYk5tb1d1WGJzQ3lCL0ZzTGEyeGxkZmZhWEpFeHdjakxwMTY4TFB6MDlyWC9XVXVTdFhybURObWpVQThpK2tUNTgramJObno4TEN3Z0pkdW5TQlZDckZpaFVyTUdMRUNJd2JOdzRMRml6QWd3Y1BOSGVaMTY5Zlg2cXBnVktwQVhwLzFCMU5QVDN3emFTcExEb20xa0toVUh4ZTM4U3lKVnpNaDl5OTllOU5BTXBTLzFISVc2OXQyN2E0ZVBFaUZBb0ZXcmR1alhIanhtSGd3SUZhZVVhTUdGSHE2YklGQlFjSEl6ZzRXQ3V0UllzV0FBQTdPenVvVkNvOGV2UklhK3BwZEhRMDNOemNTbFgzaHc4ZmFrWlNRMEpDMExadDIyTHpSMFJFUUJBRVRKMDZGUktKQkxObXpVSy9mdjNRdEdsVEhEdDJEQktKQktOSGo5WThROTZtVFJ1NHVMZ2dLeXNMbnA2ZWNIUjBCS0I3a1U3SW15Q1ZTaEVWRllXSER4K2lXN2R1MkxObkQvTHk4dURqNDZQSlkySmlnc3pNVE55OWV4ZCtmbjRsM3F5SmpZM0Y4ZVBIWVdabUJudDcreExyc0hIalJodzZkQWhlWGw2WU0yZU9KdjNpeFl1YTdYdjM3c1haczJjMTI4NmNPWU80dURoa1pXWHByWThnQ05pN2R5OXljM1BScWxVclRYcGFXaHJtejUrUFAvLzhFeTFidHNUU3BVdngrUEZqVEpreUJYUG16SUdqb3lPc3JLeXdhZE1tZlB2dHQxaStmRG5PbkRtRG1UTm5vbjRGWHBzUVFraDVxZGFkVERzN08wT3hpZVZJQUY4SkFweE5USTB4cUo4ZlJnNGZDc3VhWlZ2N01qczdXL01jaGxwNmVqb0E0T25UcHpyYkFPMlJqOWVwVjY5ZUFQSkhkUzVkdWdSL2YzOTA2OVpOczMzVHBrMnd0YlhWU2l0b3dJQUJHREJnQUFDZ1pjdVdDQWdJUUw5Ky9iVHlPRG82WXN1V0xSZzFhaFI2OSs2TjdPeHNlSHQ3SXlnb1NHY0tiVWtjSGV5eDQ4ZU4rSEhyZHV6Y3N4L3BHUmxOd0lrT09iaDVyWk5ucHF4LytQQmg2U0lORVZJS1VWRlIrUG5ubi9WdVMwdEwwM1MrQ2hzeVpBZysvUEJEemZ1Q3dYNmNuSnpBOHp3aUl5TTFuVXk1WEk3dzhIQjgvZlhYcGFyWFAvLzhBeUIvU3ZtNWMrZEs3R1JldVhJRkZoWVc2Tk9uajZZajZlN3VEbnQ3ZTV3L2Z4N0RoZzJEaFlVRi92bm5INGhFSWpSczJCREp5Y2tRQkFHMnRyWjQvangvc2dDTlpKS0tjdWJNR2RTcVZRdk5temZIbmoxN3RMYjkrZWVmeU1uSlFWeGNIQVJCUUdabXB0NjRBbEtwRk8zYXRRTUFCQVVGYWFiS0YwY1FCQ3hmdmh4NzkrNkZtNXNiVnExYVZhcUFmQURRdDI5ZlRKa3lCUjA2ZE5BSkxBVDhOL3JwNCtPREZpMWFRQ2FUWWZmdTNkaXlaUXRrTWhuR2pCbURrU05IZ3VNNFpHVmxJU0VoQVdQR2pNR1BQLzRJT3pzN21KbVpZZDI2ZGRpOGVUTTJidHdJUHo4LytQcjY0dlBQUDRlenMzT3A2a2dJSVpWUnRlMWsxbk4xcmNzeGcxVUNZeDh5d01qR3VqYVdMNW9MNzZaZXBab2VXOWpSbzBkeDlPaFJ2ZHMyYmRxRVRaczJ2V3FWUzAwbWsySGZ2bjJhOTA1T1R2RHg4VUZXVmhiYzNOeDBSaXhmUlhwNk9tN2N1SUVyVjY3Z2p6LytRR3BxS3RxMGFZT1VsQlJjdjM0ZHc0Y1BSNnRXcmVEczdBd0hCd2MwYnR5NFZEL2U1bWFtK0hMMENMUnUyUUpUWnN4aEQ1T1NHZ0NZSnphejZsQlhhakgyNFozSSsrWDJJY2hiUXhBRW5EdDNEbmZ1M05HTVV0NjRjUVAzNyt2L09oVzNWbC90MnJVMVVaWUJRQ0tSYUY1THBWSzR1TGdnSWlKQ00xVStJaUlDTXBrTTc3enpUcW5xZXVIQ0JYQWNoejU5K3VEa3laT1lQSGx5c1czbjNMbHplaU5SOGp5UHRtM2JZdmp3NFFEeUEzQzV1YmxCS3BYaXpwMDdBSUNHRFJ2aThlUEhBR2drazFRTWhVS0JZOGVPb1V1WExucmpCYXhkdXhZSkNRbkl5OHNEWTZ6SVpVTnExNjZOZHUzYTRmang0d2dKQ1NsVjdJSEF3RUNjT0hFQzN0N2VXTGx5WlptaUwzZm8wQUUvLy93emJ0MjZoYnk4UEozdEhNZkJ4c1pHTSswK0lDQUFseTlmaHJPek02WlBudzVQVDA5TlhsdGJXNnhZc1FKanhveUJ2NzgvdG0vZkRuTnpjM0FjaDVFalI4TEh4d2ZMbGkzRDZkT244ZURCQTJ6ZHVyVmNZaXNRUWtoRnFJNmRUTjdSMmQwRG5IZ2pBMnZGOHp6ZWFkVUNTeGZNUVYyYk9pOWRxSyt2THo3OTlGT3R0TXpNVEV5ZVBCbDkrL2JGQng5OG9MT1B2Ny8vU3grdk9ObloyVmk5ZWpXQS9LVk1ldlRvQVU5UFR5UW5KMlBRb0VINDg4OC9kZkkvZVBCQUowZ0prSC94V2ZCQ3VxQno1ODVwUm05cTE2Nk5UcDA2b1cvZnZvaU1qSVM5dlQwVUNnVisvZlZYWEw1OEdmdjI3VVBObWpWeDVNaVJVbjhPUTZrVTc3WnBqU1A3ZDJIeWpObTQrUGMvUm5LRm9ydkVRSHpZMGNsemJIeGNlQWhvK2l3cEJYVm5jZTNhdFJDSlJCZzJiQmdBWU5teVpiQ3lzb0tOamY3QVh0SFIwYVVlMFNqTTI5c2I1OCtmeDZSSmt3RGtSMzYxc2JFcGNtUzBvUFQwZEZ5K2ZCbmUzdDd3OC9QRHdZTUhjZXJVS2Myc0JIMFdMRmlnZDQxT1MwdEx6SjQ5RzBaR1JsQXFsYmh3NFFJKytlUVRBUGtSUFcxc2JHQnFhb3I0K0hnQU5KSkpLb2I2SnFYNjBZN0NmdnJwSndENU0zTThQVDB4Zi83OElzdEtTa3JDMHFWTDRlcnFDa3RMUzAxTWdhS2NPSEVDdnI2K21EdDNydDdSeUlJRVFjRDE2OWR4OCtaTkRCMDZGREtaREdabVpwcXA4a1dSeStVUWk4WDQrdXV2NGVQamcvNzkrK3NONktXZXFudjc5bTJkV1VEdTd1N1lzbVVMamg4L0RuZDNkK3BnRWtLcXRHclZ5YXpqNUdSbHdCdVBBV1BqR1dCcFZjc1N3NFlNUk45UGVzT3laczJYTGxlcFZNTFcxbGJuUjBaOVlWdXZYajI5UDBENkh1QlhUNkg5N2JmZlN2VWNvMXJCTzZpV2xwYWFDTFhxVWN1MHREUXNYTGhRazBjOWhVZDlBUjBaR1luQXdFQ2RDK29oUTRib2RESnYzYnFGb0tBZ05HM2FGQk1tVEVETGxpMjE4bnoyMldmbzNiczN2dm5tRzNoNGVBRElqekw3OU9uVGx4b2xzYlNzaWFBbDgzSHc4RkZzMnJJVGoxTlN2QVV4amptNmVhNkNUTEV4UGo0eXFjeUZrcmRDUWtJQ3Z2LytlNXcrZlJwQS9uSkRreWRQeHViTm0vVkdmQzdPaWhVcnRFWUtnNE9EdFNKZ3ltUXlyU2pLdnI2KzJMMTdONktpb3VEcTZvcVRKMC9xckZsYmxQMzc5eU12THc4OWUvYUVzN016M04zZHNYbnpadlRvMFFNOHordmRwMkFiVkU4UjNMSmxDK2JNbVlNWk0yYWdSNDhlT0h2MkxGSlRVeldqcXlFaElacW9sZW9PS25VeVNVVlEvMlpObmp3WlFQNk5Ga0VRMEwxN2R3RDUwV2ZyMUttRHhNUkVqQjQ5dXRpeURodzRnTHk4UEN4WXNFQVRUNkFnUVJCdzhPQkJYTGh3QVFBd2J0eTRZZ01EeGNYRklTUWtCT2ZPblVObVppWkdqUm9GYzNOekRCMDZGQXNXTE1DSkV5ZEsvSHpmZnZzdCt2WHJoMGFOR3FGUm8wWTRmdnc0a3BPVGk4eHZaR1NFclZ1MzZxVDM3OTlmOHpjaGhKQ3FyTnAwTXEwYzNldEl4ZUwxRU5DVk1VZ2J1YmxnN3N5cGFPcnBVZXJsQWZSUnFWUlFxVlJhVStWZWhmcTVLUFZJWkZucVVSd0hCd2ROOEFJQTJMNTlPOWFzV2FOSjI3MTdONEtDZ25EMjdGbWRPN254OGZINDg4OC9jZTNhTmFoVUtodytmQmdjeDhIZTNoNkRCdzh1VmYxcTFxeUptcS9Ra2E5aFlZRmhnd2VpVmZQbW1MVmdNY0lqL3EwSmh1bUNvYWlWdFlQblY4bjN3dSsrZE9HazJsSmZHSDd4eFJkWXMyYU5aZzI5cmwyN2FpMXpvTFp0MnpZOGUvWk1LekNXV3VIbm4zcjM3cTJ6VG1aQm5wNmVzTE96dzY1ZHU5QzJiVnVrcHFhV2FwMityS3dzN051M0R4WVdGdkQxOVFXUS8xeDBZR0Fnamh3NWdvOC8vbGp2Zm9JZzRNYU5HemgxNnBTbVU1MmVubzcrL2Z1alJZc1d5TTNOeGRxMWE5R3hZMGM0T0RnZ05UVVZZV0ZobXZLeXM3TUIwSFJaVWpIYXRtMExTMHRMemZ0VHAwNUJxVlJxWWdYVXJsMWJzOWJ5L2Z2M05jdUlGTVFZUTkrK2ZkRzFhMWZVcWxWTDcvcVNOMi9lUkZCUUVNTER3elZweFhVd0h6MTZwSWxCd0JpRFZDckY0c1dMdFlMNE9EZzRGQm4zUmlsZ0FBQWdBRWxFUVZSQlhhRlE0SXN2dnRCSi8vWFhYM0hqeG8waWoxdVlUQ1lEa0IvMXZmQTZvSVFRVWhWVi9VNm11N3ZFVHNXM0VZSGZ3d0FiQXdNSjJyUnVpWVZ6QTJGVHgvcVZpOC9KeVk5Qms1R1JnWmlZR0sxdFQ1OCtCWkMvVmwvaGJZRCt3RC9xQzcxejU4NlZhVVRCMTllM3lCRU9mZExUMDB2OG9WSXZ2L0R6eno5ajU4NmRtZ1hoL2Z6ODRPL3ZEMU5UVXl4Y3VGQm5tcTFNSnNPdVhidDBMZ0ltVDU2TTNyMTdsN3FPaFlsRUluaDZOTWIzYTFaaXpvS2wrT1BDWDVMYzNOeHVob2JDSlhzWHowSDNWVGwvSVM0dXQrU1N5TnVpZGV2VytQbm5uMkZoWWFFMW90R3dZVU0wYk5nUW4zMzJHYnAwNmFLSk9IdjgrSEZ3SEljT0hUcVVXTGErZFRJTCsreXp6N0I0OFdLRWhvYWlXN2R1cFlvWXZYYnRXcVNucDJQOCtQR2FHejVkdW5UQnBrMmJFQndjalBmZmYxL1RGZ3VhUDM4K2podzVBcDduMGJ4NWMxeTVjZ1VCQVFHYVVjdEZpeFloTlRVVkd6ZHVCSkEvV2lvV2l6WExOR1JtWmdKQW1aNUhJNlM4dEczYlZpdTRWVXhNRFBMeThqQm16QmhOMm8wYk4xQ25UaDM4K3V1dk92c25KeWVENHpqMDdkc1hUazVPY0hKeTB0cWVrWkdCdVhQbjRzS0ZDekF6TThQRWlSTVJIaDZPTTJmT0ZGc3ZLeXNyREJnd0FCMDZkTUNWSzFld2YvOStUWnRSTXpJeUtuSWR5NExMSEJXMGJ0MjZZbzliVUZCUUVIYnYzbzJCQXdkcWRjUUpJYVFxcTlLZHpEcE9UbFpTbFRnQVlGOHlCblA3ZW5ZWU9Xd0kvRDdwRFlOeUdubFVSM0hjdDIrZlZyQ2RnbmJzMktGWnQ2NGs2ZW5wTURJeUt2T1V0WkorS0F1N2VmTm1zV0hRYzNKeTBMdDNiOHlkT3hmZHVuVkQxNjVkNGVibWhsYXRXcUYrL2ZxYVVPMit2cjQ2UCthclZxMkNsNWVYSnNLZm1ucnE3S3VxYldXRjc1WXZ3czlIaitHSExkdHg1MjY4TmNmalNIM09lS1BDMVRVb0lTWkdONVF2ZVN1cEYwTlhLQlE2MnpJeU1uRHo1azNOODRscVdWbFp1SHo1c2xhYWpZMU5zVXNneU9WeUtKVktKQ1ltWXNlT0hUQXdNRURmdm4zUnExY3ZmUC85OTBoS1N0SzZXQzdLdFd2WGNPREFBZGpaMmFGdjM3NmFkSjduTVc3Y09BUUVCR0Q2OU9sWXQyNmR6Z3dNTHk4djJOcmFvbGV2WGhDSlJGclBnVy9mdmgwSER4N0VsQ2xUWUcxdGpkVFVWT3phdFFzZmYveXhwbE9wbmk1TEk1bWtzbEFvRkxoNzl5NGVQbndJaVVTQ0hqMTZvRWVQSGpyNXRtelpnalZyMW1pZWY5Ykh6TXdNTXBrTWd3WU53cWhSbzJCcWFvckl5TWdpODRlRWhPRDI3ZHZvM3IyN3B0eXJWNi9xelp1ZG5hMXp6aWo0R1VweTQ4WU5lSGw1NmQyMmV2VnE3TjY5RzU5KytxbFdCR3RDQ0tucXFtd24wODdOdzBNa2NKc1k0QVVHQTQvRzdwZy9henJjRzdsQkpDcjlpRjlKSGoxNkJBQ1lOR2tTbWpWcnByWHQ2ZE9uK1BMTEwzV1dPbERUTjBVbk5qWVdkZXE4ZkFDaTByaDQ4U0t1WDc5ZWJPQ2hKMCtlSUMwdERYbDVlVVVHL2dHQVZxMWFhVTBiQXZMWEVuTnpjOU5aNXFROFNTUVNmTnFuRjl3YnVXSHV3aVc0SGhadURBaitISk8yYzNEeUduVXY3a2JvYXpzNHFSYXVYNzhPNEwrT3FOcWRPM2NRRUJDZ2xUWnc0RUQ0Ky9zak5qWVdzYkd4RUFRQkowNmN3SVVMRjVDUWtLQlpDaVF0TFEweW1Vd3p6ZlhvMGFOSVNVa0J4M0hZdm4wN3BrK2ZYbVI5RWhNVDhlMjMzMElRQk15YU5VdG4ybnE3ZHUzZzYrdUxNMmZPWVBIaXhaZzVjNmJXYzkwRmd3S3BiMzRCK1VzL0JBY0hZK0RBZ2VqYnR5OVVLaFVDQXdQQjg3eldPcUFaR1Jrd01qS2lZQ0trUW16ZnZoMlBIajNDNDhlUGtaeWNqTHQzNzBJbWsrSFRUeitGdWJrNUJnOGVESTdqY096WU1Zd2RPMVl6bXI5cjF5NnNXYk1HRXlkTzFMb3hVeGpIY1ZpL2ZuMnA2eE1WRllYZzRHQzR1cm9XT1VxcGxwQ1FvSFBPS0szang0OGpNREFRSFRwMHdMUnAwN1JHS3Rldlg0K3RXN2VpVjY5ZW1EcDE2a3VWVHdnaGxWWFY2MlE2T1JuWXc3QW5BN2VPY2F5V29WU0tQcjE2WVBiMGJ5RVdpOHY5Y0ZGUlVRRHlPMXNOR3piVTJxWU8vRk40cVFPMXdvRi9WQ29WYnQyNmhVNmRPcFY3UGRWT25qeUplZlBtd2M3T1RtdFJldlhVMmZ2Mzc4UEp5UW5uejU4SEFKMVJ5b0tpbzZNaGw4dDEwcFZLSlZKU1VoQVJFYUd6emRIUnNjUUZ0RXVMNXpsNE5HNkVQZHMyWWVHeUZUaHc2SWhCenZQbnpRV1JjTTdlMWN1ZnkzMTZJRDQrWGxZdUIzc0xlSHA2R25NYzV4VVdGbllGUU1tMzM2dTRYMzc1QlFDd2MrZE9ORzNhVkRQZDNOUFRFNXMzYjlhN3o3NTkrM0RzMkRFNE9UbkIxdFlXRGc0TzZObXpKK3p0N1RGanhneTBhdFVLTTJiTUFBQWNPM1lNaXhZdHdzaVJJMkZqWTRQNTgrZkQwTkFRNDhlUDEybjdpWW1KOFBmM1IwWkdCdno5L2JVQ0NCVTBjK1pNUkVkSDQvRGh3NURMNVpnNWMyYUp6NE8zYWRNR0V5Wk13S0JCZ3dEa1Q3MjdjdVVLRmk5ZXJIVkJtNUdSUVZObHE0RHEyazR2WExnQXFWUUtXMXRiZUhsNTRkU3BVekEwTkVSd2NMQm1aczlmZi8yRksxZXU0UFRwMHhnK2ZEaWtVaWxXckZpQjhlUEhhLzJlbFFmMTJ0YUZiMExwNCtibWhwMDdkK3JkbHB1YkN4OGZueUwzL2ZEREQ1R1JrWUUxYTliQXo4OFBreWRQeG9jZmZvaFZxMVpoMjdadDZOT25EMmJNbUtFM1VDQWhoRlJsVmFxVGFkZW9rYk5JSlo3QUdEY0lER1lOSEIwd2RzeElkTy9xKzFvNm1FRCtzNU1tSmlad2NIQjQ1YkpDUWtLUW5aMnRNeUw2c3BLU2t2RGt5Uk5Od0lCSmt5Ymhqei8rUUlNR0RiQjI3VnF0WjhoYXQyNE5JeU1qOU8vZkh4ekhRYVZTNGQxMzN5MzJCM2JpeElsSVN0SWYyUFg0OGVONmwwVDU3cnZ2U2x4VXZxekVZakZtZkJ1QTV0NU5zVzdqSnNURXhwbnhURml2a3BxOWI5ZWc2ZkxFTzJHeDVYckFhb3JuK1ZxTXNZdmUzdDYzVlNyVkpvN2pqZ3FDOERBc0xPd1pxdGxTTWRldVhjT0ZDeGZRc1dOSFhMdDJEUUVCQVpnMWExYUorNm1ucStxNzRGTjNVZ1ZCd0E4Ly9JQ05HemVpWDc5KytQTExMd0hrUDV1OWNlTkdKQ1FrWVBiczJUQTNOd2VRUDFWdTRzU0pTRTlQaDUrZm45Ym9ZbUVtSmlaWXZYbzFSbzRjaVdQSGppRTJOaGJ6NXMwcmRsRjJrVWlFd1lNSFE2bFVJaWdvQ0h2MzdzV3dZY1BRdVhObnJYeVJrWkhsY2g0anIxZDFiYWVGMTVJT0N3dERYbDZlMXFNajc3MzNIZzRlUElnZE8zWmc4K2JOa01sazZOQ2hBNFlNR2ZKU3gxUmZGMlJsWmVuY1lQbjMzMzloYkd5TTJyVnJhOUp5YzNQTHZiUEhHTVBBZ1FQaDQrT0QyYk5uWStiTW1kaTBhUlBpNCtQaDUrZUhLVk9tVUFlVEVGSXRWWmxPcHAxYmsvWWlRZlFkbU9BQkJxNUxwNDZZTW5FYzZ0blpsaWtnVGxuY3UzY1A0ZUhoOFBYMUxYT0VXblZVMm9JL0hyLzg4Z3NNREF4MGdncThqTVRFUkl3Wk13WUtoUUsvLy80N0RoMDZoSUVEQjhMYjJ4djkrdlhUcVcvZHVuVngrUEJoUkVWRlFhRlF3TnpjWE9jWkVZVkNBVUVRTkhYZXVIR2ozdWROUHZ2c00vajYrdXFOUEd0dC9lckJsdlFSaThYbzFxVVR2RHdhNDMvQmEvRHI4Vk1tREJnaGxnaHQ3SjJiQnR5UERmc05nRzZrSmFLRE1kYVE1L25GZ2lETVlJeGRhOWFzV1loS3BRb0RjREVzTEN5K291dFhGckd4c2ZqcnI3K1FrSkFBQURBM04wZFNVaEptelpxbFdUL3kzcjE3bURwMUtqNzY2Q01ZR2hyQ3pNd012Ly8rTzhSaU1WUXFGWlJLSlhKemMrSGk0bExzeUQ2UVAvb3hZc1FJM0xoeEE2TkdqZEo2RG5QMDZOR2FLWHY5K3ZYRG5qMTdzSDM3ZHV6WXNRT0NJR0RJa0NFWU4yNWNpWitwWHIxNjJMUnBFOGFORzRkYnQyNWh3SUFCbURwMXFzNDZ2UVhsNU9RZ0lDQUFJU0VoR0RSb0VMNysrbXVzV2JNR1BNOURLcFVpSWlJQ3NiR3grUGJiYjB2NWx5VVZyVHExMDdJd01EREF5SkVqMGFOSER5eGV2QmgvL1BFSC9QMzlNV1hLbEdLZm05Ykh4Y1VGQURSTGNhbW5pdCs2ZFF1UmtaR2FvRmtMRml5QVVxbkUrZlBuOWY2R1JVVkY0WjEzM25tbHorWG82SWpObXpkanc0WU4yTEpsQzNpZVI3Tm16YWlEU1FpcHRpcDlKOVBhMnROWVdrUG94UmkzbWdFMVRVeE1NTUR2VTR6L2FzeHJEL085Y3VWS0NJSlE3SE1nQmUzY3VSTVpHUm1RU0NTSWpZMkZVcW5VM0NXTmlvckNxVk9uMEtOSEQ1MEZtTXNxTFMwTkkwYU1nRktweEk0ZE8zRG8wQ0VzWExnUXpzN084UEh4d1lFREJ5Q1JTTUR6UERpT0E4L3pVQ3FWbXJVejVYSTU3dCsvajlEUVVEZzVPYUZHalJvSUR3OUhZbUlpQkVIUXJOOXBaMmVuOS9nOHo4UE16S3hVaTg2WEo1N25ZVi9QRHY5Yk5BLzFIUnl3YmRjZUxqUHpXUk5PSk94emNQR2NuSk91K0NrbEpWSjN0WHFpNDhYTkJCTUE3UVJCZUovanVHZUNJRHoyOXZZT1o0eHR6Y3pNUEIxWEJTTDVwcVNrWU5PbVRSQ0pSR2pldkRuYXRXdUhIVHQySUNjbkIrdlhyNGVKaVFrYU4yNk0vZnYzNDVkZmZzRzVjK2R3Ly81OXpKNDlHd3FGUXRQSkJIUkhXdlF4TnpkSGJtNHVnb09EOGQ1NzcrbHNIemx5cE9aQzJOemNISGZ1M0lHeHNUR21UcDJxOTdudG90U3JWdy9idDIvSHNtWExFQjBkWGVRQzltcUdob2F3dExSRVlHQ2dKc0p6ZUhpNFpra0ljM056REJvMFNDY0lFcW5jcWtzN2ZSbDE2dFJCY0hBd1RwMDZoZlhyMTJ1dEZWMWFuM3p5Q2U3Y3VZTS8vL3hUS3dpUWtaRVJQdmpnQTgyYW5abVptVWhJU0lDTGk0dmU1VWhzYlczeHpUZmY2RDJHUXFIUVRLRXZDYy96bXVueU0yZk94TFJwMDVDVWxGVHNFaXVFRUZKVlZlWmJhTXpPemFPSkNOeDBnUGx4SE9PYmUzdGg1TEFoNk5EdWZZakZyN2QvTEFnQ3Z2enlTMGlsVW56MzNYZDY4eng1OGdSOSt2VEJWMTk5QlQ4L1A4eVpNMGZ6SEJoakRKNmVudmp1dSs5Z1ptYUd3TUJBbkQxN0Z2djM3eS9WTWdmRlVTcVZHRGh3SUFJREE5R2tTUk1Bd045Ly80MERCdzRnUER3YzZlbnBwUzVyd1lJRk1ESXlRa0JBQUJoamFOcTBLVmF2WGwxc0I3NWp4NDdvM2J0M2tUKzZiNEpDb2NDRnYvN0dEMXUyNDhyVjYxQ3BCQ1dEY0ZnSjFlTDcwUkhYUWFPYU9yeTl2UjBZWS9HQS91VjFnUCtlSXhZRUlSbkFQcVZTdVRVdkwrK2VUQ2JMTHZqOHE2TmIwL1pnd2g0elU5TTZHMWV2eER1dFdyeUJUMUI2bVptWlpicVpvMUtwWGt0QW5LeXNMRHgvL2h4V1ZsWXZYVVplWHQ1THI5T3JWQ3FoVXFsZTIrTUVMK3VmSzFmeHpjU3BTRWxMeTRDQVB2SFJZZWNxdWs2VnhkdlVUa3VyNEF5YjZpSTFOUlhyMTYvSHVISGpYdm5HOCt0QzdaUVE4aW9xN1ZuYjNybUpMeWZpdjRQQVhFVWluditvZTFjRWZEMFdkcmF2MWtFcmkyZlBuaUUzTjFmdm1uVkZVWStNTU1hMHBxeW1wNmZqeXBVcm11azVyeW83Tzd2SVpWRFVvNVhxQzB6MXRGMk80M1QrSzNqeCtib3V0RituUjBuSldMVnVJdzRlL2dWeXVWd0ZJRllwQ044bXhJUWY5L2IyYmd6QW5ERW1LSlZLZ1RFbUFCQVlZOEtMTkpYNnRVS2gwS1J6SEtjQ0FJVkNvU3FRSmpER0JMbGNyc21qVHN2THk5UGs0WGxlOWZ6NWM0aEVJcFU2amVNNDRmbno1NXJYWXJGWWxaMmRMZkE4cjk1SDRIbGV5TXJLVWdHQWdZR0JTaXdXQzhuSnlZSklKQkpFSXBFZ2tVZ0VRME5ENGRxMWF5cTg1SE5aQlM5ZUM5SjNJVnZnZ2s0R0lFb1FoQWdBRndCY0RRME52VkZkTGw1SnhWQmZ2RDVPU2MyUWlvVkpSbUkrbHRwcFBtcW5wTElvMkU0TlJNSmtZd2tmaXhjM2NOWHRWWjFYM1c3VnIxKzhoMEtoMEVrcitGcWRSOTgyOWIvcTlsd3dqZU00cmZ4NWVYblFWNGE2L2I5NDNsYW5qSUt2bno5L0RuWDdWK2RUdndZQW1VeW1sVis5amVkNVRWcDJkclltcmVDKzZ2TUhBRHg5K2xUeld2MnZTQ1FTeEdLeEFBREp5Y21hTlBXL0VvbEVBQUJEUTBNQkFLNWR1NmIrZTFmWjU3Uko5VmNaTzVraUI5ZW1VemdPQ3dEQTNNd01vMGNNdzZqaFE4cjhYQ1I1TzhqbENtelp2Z3NiTm0xQnh0T25BQUJCb1Z4bVljdzdjeHluZnBCR0tIQ1JKaFQ4dCtDUFhjRnRwY2l2dGQrTC9EcmJ5aUcvVUdpbm9rWnBGUURrTDdLcEdHUEtGM2xWTC80ellJd1ZHNVdwOElWc2dSRVRBVUFPWXl4VnBWTGRraXVGNjlrS1laaVpxWmsxWGJ5U3N0S01rS1NrWnBnWnNuQVJ4NmtqRzFFN3BYWktLZ2s5N2RRRmhiN1hRdUV2by83dnZWWmFvYlpjNG41NjJ2anJMcmMwWlpkTHVhVXNXMmVmQW4vM2w1bTFsY2NZVXhVNFQyazZ6eS9TVk9xMGdua0tiRmZuVnhXcWgrWW1vZnExU3FVcU1lMUZzVnI3NnlsWEpRakNQMkZoWVZ0UmphSnVWM2VWcnRmbTZPTGhCQTZqQU1CUUtvWC9GeU14Y3RqTFJaWWpid2V4V0lUUkl6NkRrWkVobGdRRkl5Y25CNHpqUGdkai93cUNZUGppQW93VnVPdGYrT2FLMW50QkVKaStiZXB5aXRxdjRBRUtsdkhpWE1rSzV5dWlQc1hWQll5eFVnMDFsOWZVTXZVMHRSZDFsZ0l3WVl5WkE1RFFqR1JTSGpqR3hOUk9YdzIxVS9LNnZXaW5tcEQxZXRwclljVjl1WXZjVnJndGxiU1BudlplNm1NVlZYbDlkU2pRY1N5eFBEM0ZscmwreGZ3ZDFJZDY1Wk9IdmlJS3A1WDFmV0g2WnNmcFN5dE51WXl4WHA2ZW50ZkR3OE92RjN0UVVtbFV1azVtdk9yNVhVZk9lQnNZbTVXYmw0Y2Z0KzRBejNFWU1sQTNZaW9oUVA3MDROMzdEbUxERDVzMXk3a29CR0Zicmt4MlFDS1JHSEw1WnpRbUNBSjdjZUptUE0rcjMzTUF3SEVjVjNBN3gzSHN4VDZhZFBVK0JjcmllSjZIT285NnZ3SjVPSDM3c2Z6Ymd4d0F2UGkzOEg1TVhSLzErd0oxS3FvUk1KVktKU3BZRHY3N0lWSWZ5NEl4TnJMd2pzVTk5eVVJUXA0Z0NQRUE3Z3FDRUtsU3FmYUdoNGRmenArR3h3YVUvZjhXSWY4UkFPVGtLVGNiaXRodGFxZlVUa25scEc2blJtSXVUdDNPUkNJUkNueUhOWjJpQW0wWCtLOWRvT0EyQUZDM1hYMzdxbCtyeTlDM1RiMFB6L042dDc4NHBPWlloZE1LMTZYd1RhdUMrVi9VdGNpNnFGK3IrNWdGOXkxVWprNWF3Zm9XL0p1OCtGZm44N3lvSzRjWDU0dXlFQVJCVk9oWVd2VXZlRHgxWGZYVm9hVHRMLzRXZXNzdG1GYW9vMXo0NzZJcFJ4Q0VPb3l4OW9JZ2lEaU9xNXdQTUJPOUtsK3ZMUzR1Tng2WTdlRGljVmtRaExWSnlZL3RGeTFmeWQyS3U0MkFyOGZDeXFyMHowZVM2dS9KazNTc1dyY1J1L2NkaEZ3dVZ6SEdFcFVxMWNTRVcrRUhLcnB1RlVEbnBGN3dkYk5telJ3QmpBU0t2MkI5c1QxRkVJUWpLcFZxdHlBSThUelBaNldtcG1ZbEppYks5TzVJeUV0Z0hFT2Vrc1hkK3ZldENpaEM3WlJVS1c5cE82Mk9kTTQzeGJ3dk5xMTU4K1lBZ09mUG4ydmx5Y3ZMMDNxdlVDaDB5dENYcGxLcEdBRFkyTmdBQU9SeXVTYVBTQ1JxS3doQ013QUdldXBES3JISzE4bDg0ZDZ0aUJOMmJoNDlSZUNtS3hSS3YzMEhEL08zNzl4OVk5RmxxN3JVMUZUY3VuVUw3dTd1bWlWSlhwVkNvVUJVVkJScTE2NE5hMnRyWkdSa3dNek1yRUtDQmVtTExndmdpRkpRTHJvZkUvRzJUcVVvN2prd0NJSWdMM2pqc09CelhJeXg1d0F5VlNyVlRjYll4bWZQbnYxU0haZEd5TXpNeE9QSGorSGc0RkNxaUt2UG56L1hpYlNjbEpRRUt5dXIxN1krTDZuMnFKMitBZmZ1M1lPOXZYMjVSNldsY3dpcHd2UTkxLzVTMU10amxiZUhEeC9xcERWdDJsU1dQMm1FcHY1WE5aVzVweVlrUmtkRTJOdDdqT1dOY0ZZbGNNdXVYZyt6dUgwbkhvTUg5TVVYbzRiRFVDb3R1WlJ5c203ZE9odzllaFNIRHgrR1ZNOXhzN0t5MEtGREJ3d1lNQUFCQVFIRmxpV1R5WkNSa1lIVTFGUWtKU1VoSVNFQkhoNGVhTkdpQlpLU2twQ1NrcUt6ajRHQmdXWmg2Y0t5czdPUm5KeU1CZzBhYU5LdVhMbUN3TUJBckZ1M0RxMWJ0eTdqcDlVdk56Y1h3NFlOdzZoUm8vREZGMTlnM0xoeFlJd2hNREFRRFJzMkxKZGpsRVplbmh3L2J0dUJMZHQzSVRYdENRUUJUeUdvWmlteWxUc1RFLzk5OHNZcVVvVzltR0tYQmVBYVkreUtJQWpYbFVybDVmRHc4THNWWGJmWDZkU3BVMWl5WkFsKy92bm5VaTNzL3ZYWFgwT2hVR0RyMXEwQTh0dnVKNTk4Z2c4KytBRHo1czByMDdFcjh6bUVWRTdWclowcUZBcjgrdXV2Nk5XcmwwN243L0xseTVvMWF3c3pOVFdGaDRkSHFZOXordlJwVEo4K0hjT0hENGUvdi84cjFibXdpanlIRUVKSVZWS1pPNWtBZ1B2M0k5SUIvR0R2M0NTZUYvRnJuNlNuTjF5OS9udnU3cjE3bVBudFJOU3FaZmxHUnRLZVBYdUdsSlFVcUZRcXZkc0ZRZEFzRjFLVWE5ZXV3ZC9mSDNLNVhDdWQ0emkwYU5FQ0xWcTB3TDU5KzdCdDJ6YWRmUjBjSEhEbzBDRzk1UjQ1Y2dSQlFVRllzMllOMnJScFU0WlBWVGJxQzJQMVo1dzdkeTZtVDUrT2dRTUhZdnIwNmVqVnE5ZHJPN2I2dUdsUG5tQnAwQ29jT3ZJTEJFRlFBYmduS05uWDkyTERqNE1pWEpUS2kyZTNkaWlWeXVNS2hTSStNakl5RGZuUkxxc2t1VnlPTld2V0ZMbmQwOU1USDN6d0FZRC9waCtXNXB6eDVNa1RoSVdGb1UrZlBwcTB2Lzc2Q3pLWkRMNit2bVd1WjJVK2g1REtwN3ExVXdBNGVmSWs1cytmajZpb0tFeWJOazFyVzBCQWdPYVorc0thTkdtaTl6dGRsUGJ0MjhQWjJSazdkKzVFOSs3ZDRlam9XR3orcW5JT0lZU1FxcVRTZHpMVjdzZmVQR1BYcUZGM2tTQ2VBTEJCdng0L1pSWVpHWTJ4WTBhaWUxZGZHQmhVL3FuYTZ2VXJwMDZkaXZyMTY4UGMzQncxYTlaRWpSbzF0SDZ3TEN3c3NHUEhEczM3RFJzMjRPYk5tM3JMRkFRQkJ3OGVoSTJOVGJtTldCYUY1M21JUkNJb0ZQblJveDBkSGJGdDJ6WjgvLzMzYU5teTVXczl0bHd1eDhrelo3RnU0eWJFeE1ZQkVMSUVBWHVWY3JZMDhVNVk3R3M5ZURXUm01dWJabUJnMEQ0ME5QUnZWUEdMMVlLVVNpWE9uU3Y2VVNHcFZLcTVRRlFyelRTMXMyZlBRaEFFZlBqaGg1cTB3NGNQdzlqWUdDNHVMa2hOVFMxMmZ3c0xpM0lQVnZZNnppR2tjcW11N1JRQWV2VG9nZXZYcitQQWdRTXdNVEhCMTE5L3JiWGR6ODhQUTRjTzFVcWJOMjhlbmo5L3JsT1crcmVuS0FxRkFvSWdZTkNnUVVYbVdiNThPWHg4Zk42cWN3Z2hoTHdwVmVyc2xSZ1ZGVnUzYnZOSkloUDVaWTVEMEozNGU1WnpGeTFGWkhRMHBnU01LOVh6RVpYQk8rKzhnM3IxNnVuZGxwV1ZCV05qWTlTdFcxZVRabXhzWEdSWnYvLytPK0xqNDlHOWUzZmN1SEZEazM3djNqMEF3TzNidHlHUlNQVHVhMjF0clhXY3BVdVg0dWpSbzhYV1hhRlFZTmV1WGRpN2Q2OVcrdTdkdXdIay80QmFXVmtWVzBaWnllVnlyRmkxRGovdFA0U25tWmtRQk9HWlNvbEpPZW15UGFtcE1jL0s5V0RWV0dSa1pCYUE4eFZkai9JbWxVcHg1TWlSSXJkblpXWGg2dFdyQVA1ckZ6ZHYzc1NEQncrMDhybTR1TURNN0wvQWRZY1BINGE5dlQyYU5XdW0yZmZTcFVzQWdHN2R1cFZZcjcxNzk4TEp5YWxzSDZhVXl2TWNRaXFYNnRwTzFhWlBuNDc0K0hqOCt1dXZHRGh3SUN3dExaR1ZsUVdaVEFaSFIwZXQ3eTJRUDgxYlh5ZFRMcGRESnBQaHE2KytLbk1kN3QrL2o2TkhqMnFtNTc2TjV4QkNDSG5kcWxRbkV3QWVQcnlXQTJDYmc1TlhPRVRDem1mUHNwdzNiOXNsRGcwTng1SUZzOUdnZm4zdy9Kc1BSRk1Xang4LzFyb0x5bkVjNnRTcEF3QzRkZXNXcksydFMxV09VcW5FaGcwYkFBREhqaDNEc1dQSGRQSUVCUVVWdWYvZ3dZTXhZY0lFemZ2YzNQejRFV1BHakNseW44MmJOOFBPemc2ZE8zZld1NzA4TDJaVktoWGk3OTNIOU5uemNlWHFkUUNRQzRKd1d5a29oeVRFM3J4YWJnY2kxZHJkdTNkMXZ0TlRwMDdWeWJkKy9YcTBhdFVLQUJBVkZZV29xQ2lNR2pWS3MvMkhIMzZBV0N6R2loVXI4T0RCQXl4WnNnU1RKMCtHcTZ1cjN1UGEyZG1WNDZmUVZsN25FRUxlTkpGSWhHWExsa0dsVXNIUzBoSUE4TnR2dndFQUdqZHVySk9mTVZia3M1b0FNSHo0OERMWDRlKy8veTd4aG1wQjFmRWNRZ2docjF1VjYyU3EzWXU3RVZySHlhbTlWR1FjQUxBdlE4TWp6RWY1ajhmSVlVUGc5MGx2R0JReGV2ZXFkdTdjcVhmRU5DOHZEd0FRR1JtSkxWdTJhRzFyMEtBQjJyVnJwM2svZXZSb3JlMVNxUlFYTDE1RVNFZ0lJaUlpOE0wMzMyaHRGNHZGU0U5UGgwd20wd29Zc25QblR0eTlleGNqUm96UWVSYnpuMy8rd2FaTm16Qng0a1EwYXRSSTcyZlJkeUZxWUdDZ00xMnBvQ05IanNET3pxN1lQT1VoTHk4UFB4ODloaCsyYk1lZHUvRVFJR1F6QVJ1Vmdpd29JU1pHTi93WUlVVndkbmJXakxRZk8zWU11M2J0d2c4Ly9LQzVJZkx2di85aTRjS0ZXdFBTMUZOTmpZeU1BQUF4TVRFNGNlSUUrdmZ2RHg4Zkg0U0doZ0lBbkp5YzRPM3RYYWI2VktaekNDRVZvVmF0LzVZaWk0K1B4K3JWcStIaDRhRTN1SSs1dVRuKy92dHZCQWNIdzh6TURMYTJ0dWpjdVRPY25KeTBwcUdXOWZpZE8zY3U5YXlieW5ZT0lhUzY4dlQwTk9aNVhtdXRRc2FZdFNBSVBHT01ZNHhaZTN0N094VGNucHVibS9aaUJnaXBaS3BzSnhNQWt1TGlVdXpzN09ieHBoWi9RZUIvdkorUWFMMGs2RHY4RTNJVmdWTW53YnAyN1hJL1puSEJCNlJTS1dKaVloQVRFNk9WM3FsVEo2MEx4SzFidDJyV0FnTHk3OVNlT0hFQ1M1WXNnYlcxTlhyMzdxMjF2NWVYRjNidDJvVU9IVHBBSXBGb29ybHUzTGdSYm01dUdETm1qTTd6SVk4ZVBRSUFOR3pZc0Z4L3dJeU5qWkdWcGQyV1kySmlZR05qb3pWTjZGV2twcVpoU2RCM09IWG1MTEp6Y2lBSWVLd1VWS1B6TXRodnlja3gyZVZ5RUZKdDNMNTlXek1LWHhSYlcxdVltNXZqNHNXTEFBQTNOemZOeFY5YVdob0FhQzRRNzkyN2g5T25UMnYyVlNxVldMQmdBUXdORFY5cTFLU3d5bklPNmRTcDB5dC9Ga0pLSXlzclMrdkdSOE9HRFRGanhneWNQWHNXOCtiTmc2R2hJWll1WGFwMzN3RURCdURtelp2WXYzOC9CRUZBNTg2ZDBiSmxTOFRGeGNIUjBSR2JObTE2cVRvMWJOZ1FWNjllaFp1Ylc1VTdoeEJTWFhFYzU4VVl1MWc0dlVBMDZwOEtSNlkyTURCb2oycjhpRUZWVnFVN21RQ1FtSmo0SEVnOFZxK2VhelBlV0xvMUorZDUrK01uejRqdkp5Uml5YnpaY0hWeEt0ZTFxSDcvL2ZkWEhnbXdzTERRdXBNTEFOSFIwVEF4TVVGUVVCRE16YzIxdG4zd3dRZFl0V29WWW1KaXdIRWNuSjJkTVdIQ0JBaUNnRm16WnBYcjU4dk56Y1gyN2R0MTB0dTBhUU5uWjJlWW1aa2hJeU5Ea3k0SUFxWlBuNDdjM0Z3Y1BYcjBsU0w5S3BWSzNJMi9oNm1CYzNFOUxCd0FGSUlnL0tWVUtFY214TjI4L2RJRmsycHQ4dVRKbXVla2lqSi8vbngwNjlZTjZlbnBBS0FWS0V3OWdxZ2VYVnkvZmoxRUlwRW1ndXVsUzVjUUdSbUpTWk1tNmJUYnYvLytXKys2WHA2ZW5rVkd0S3dNNTVDbVRadSswdkVKS1F1UlNBUWZIeDhBd0prelozRHIxaTBBK1IyMTd0MjdZOVNvVVVXdTUrem01b2FEQnc5cXBkMjllMWRudEw4d2hVSUJoVUpSYkZ1enNMREE0TUdEcTl3NWhKRHFLaXdzN0VyVHBrM3ZjQnpYb09UYytWRzRYd1JKSTVWUWxlOWtxaVVreER5czQrUTB5SUEzSHNNWUczL3ozeWpMNFdQOE1XeklRUFQ5cERjc2E5WjhwZkxWRVZWZjErTEpvMGVQaGtRaXdhVkxselNCQVFxenRyWkc5Kzdka1pHUmdlZlBuMlA2OU9sRlBzdnhNaFFLQldReUdUWnUzS2lWTHBQSlVMTm1UVGc3TzhQS3lncTNiLy9YMzd0NDhTTGk0K1B4eFJkZnZGSUhNejBqQXdjUEg4V21MVHZ4T0NVRkFvUW5FSVJWa0NrMkpzUkhKcjEwd2FUYVc3NTh1V1lVWXU3Y3VaREw1Vml3WUlGV0hsdGJXd0JBYW1vcURESlRyb1lBQUNBQVNVUkJWQTBOdGRxeCtrSlFJcEVnSkNRRVo4NmN3ZENoUXpVM1c5NTc3ejNNbno4ZlhidDIxVG4ybmoxNzlIN3ZKMDZjcUhPQldKbk9JWVM4U1ZLcEZDTkhqZ1NRUC9OQTNhbXFXN2N1VWxKU1N2V2Q3Tml4SStiUG53OEFxRisvdm1aRXNTZ3JWNjdFenAwN2NmYnMyUktqejFlVmN3Z2hid0VGZ0UwQUZxbVhDeW84Y2xrb2ZRZXFXUlR1NnFUYWRES0IvT216UVBPbDlpN1B6M0djT0RnbE5hM1pkMnMySURRc0hQTm1UVU9kVndpR29mNFJLWThJdHYzNzk5ZDZiMmxwaWMyYk4rUGd3WU40K3ZRcFRFMU5kWTd6OU9sVHVMdTdvM3YzN3BybENVeE1USW9NWGhBUkVRRWcvOW5NNU9Sa3ZYaysrdWdqcmNhYms1TURXMXRiclRMdjNMa0RQejgvemQxZ2EydHJwS2FtUWk2WFF5d1dZOXUyYlRBek05UDVUR1h4SkQwZGdmTVc0ZXk1UDVHYm13dEJFQ0pVU2xYQS9kaUk4NkNUQnlsQnc0WU5BZVJQRVkrTGk4UEVpUlBoN3U2dU4yOUtTb29tUUk1YXdRdkUvZnYzbzNidDJ2anNzOCswUnZTTGlnUzVldlZxdEdqUm9sVDFyRXpuRUVJcWk3NTkreUlyS3d2UjBkR1lOR21TenZha3BDU3NYYnUyeU1jeG5qOS9qZ2tUSnVEamp6OHVNaUJkU2FyS09ZU1F0d0ZqN0lnZ0NOTVpZeWJxRHFXZVBCQUVJVXVwVkI1L3c5VWpaVkN0T3BuNXJzbnYzOEpmdGs2ZXZjUWk0UWQ1WGw2SDMvNDRieEFaRllQVks1ZkN2WkhiU3dVRnlzek1CQUM4Kys2N0plYWRNV05Hc2VISkoweVlvSW1xQitSUHU2bFZxeForL2ZWWCtQcjZ3cy9QRC83Ky9wcnRDUWtKK1BUVFQ3V09YYXRXTFNRbkoyUHUzTG5GMWtYZjFGZTFidDI2YVFVcXlNbkowWm15cEE0ZHIzNzJ4TjdlSGlxVkNvbUppWWlPanNiMTY5Y3hmdng0bUpxYUZsc1BmZkx5NUlpTWlzWTNFNmNpOGVGRFFCQnlCUWoveU1BTlM0cU5pQzl6Z2VTdDlzc3Z2MEFxbGFKbno1NUlUVTNGdm4zN01HclVLRTFuU3hBRTNMMTdWMmVxYU1IT1gvZnUzZkhSUngvQjBOQ3czT3RYMmM0aGhGUUc2ZzdXbURGalVLTkdEWjBnZHZQbno0ZElKTUtRSVVQMDduLzM3bDJFaElTVWFrbVFrbFQyY3dnaGJ3TkJFQjR5eHE0QmFGZEMxbXNLaFlLdUZTdXhhdGpKelBjZ0xqelJ6czd1WTdHSjVVZ0l3bGNQSGoxeS9telVXRGFvbng5R0RoOEt5NW8xeWxSZWNuSXlMQ3dzMExkdjN5THpKQ1ltNHZqeDQ1cHBjVVZwM2JxMTNqWHVqSXlNMEsxYk4remJ0dzlEaHc3VmROeVdMVnVHbWpWcjZ2eklXbGxaNGRTcFUzcVBjZmJzV1N4ZHVoUkxsaXdwTXZCUDRVV2VrNUtTZEVLbTUrVGtBUGh2YVJJWEZ4Y0ErYytZYk42OEdRMGJOc1NBQWY5bjc3N0RvanJXUDRCLzUrd3V2VWx2QWxZRUJVUmpON1pvL0drU2pTWEdFbnU3c1p0ZzdGaGk3N0ZqRjB3c1hEV2FHS01teGhLeEM0SlNGS1JLNzNWaGQ4LzgvakJ3UlVEQmlBdjZmcDdINTdxNzU4eThaMi9PdXUvT3pEdERYbnE5NWNuS3pzSGVBOTQ0ZE5nWEdabVpIRUFrQjdZcnNsTjNKTWJINTFlNVFmSmVVeXFWT0g3OE9QcjA2UU05UFQxRVJVVmg3OTY5Y0hCd0tQbnlHUklTZ3N6TVREUnIxcXpVdVhsNXoycEphV2xwbFJUWGVWVVJrTmRSRXo5RENLa0pQdmpnQTdpN3UyUE5talU0ZlBod3ljeVpPM2Z1NE9lZmY4YTRjZVBLakI0V0sxNitVZEhJWThlT0hjdDlmc0NBQWFXMklha05ueUdFdkE4Q0FnSnlXclJvY1p0ejNna0E0NXlYekxvckh0bmtuSFBHMkszZzRPQTBOWVpLWHVHZFRUS0JrcUpBMitzMmJucERJa2gzNXVibXRkanYvU1B1K2dkZ3pmSWxjTEMzcTFRN1JVVkZpSXlNUk51MmJWKzZoK1RObXpmeDIyK1ZIN2tYUlJFcEtTbElTa3FDVENhRGs1TVR4bzBiaDk5Ly94MUxsaXpCMnJWcnNYWHJWdmo1K1dIZHVuVmxDaGdJZ2xDbWlFQXhQVDA5QUlDQmdVR0Z4enhQb1ZBZ0xpNnV6RC9JeGFNdnhWOVc2OWV2RHlNakkvend3dy9nbkdQVHBrMWxrdFZYaVltTncrd0ZpK0YvUCtoWndRVEdRN21DajQwT0Q3cU5aL1B4Q2FtUzgrZlBJejA5SGNPR0RRTUFOR3ZXRE03T3pqaHk1RWpKRjhUaWRZb3ZqcFFVajlhL1RqR2V5NWN2SXlxcTdBK3BkZXZXUlpzMmJVb2UxOVRQRUVMVUxTc3JDNGFHaHBnOWV6YUdEeCtPcFV1WFl2bnk1WGo2OUNubXpKa0RSMGRIakIwN3RzTHpyMXk1QXFsVVd1SDZ4Wmt6WjVhN0RycDRpbXl4bXY0WlFzaDdSS1ZTcWU1TEpKSWN6bm01OCtRWll3V2M4M3VnSlZVMTJqdWRaUDVERmZ2bzRXM1kybmEwMXpmWlZhUW8rdnoyWFgvZGZvTkhzS1VMNStEajd0MWVPWDMyK3ZYcktDd3NoSnViMjJzSGNmSGl4WktTNW5QbnprVkdSZ1pTVWxKS05wbnUyN2N2UEQwOVlXRmhnZG16WjJQUm9rVVlQMzQ4L1AzOU1YMzZkSFR0MnZXMSs2Nk0wTkJRcUZTcU1wdGhGNi9uTEo1R0t3Z0NuSjJkNGVmbmgyblRwcFg4b2l1WHl6RnUzRGg4ODgwM2FOR2lSYmw5S0JRS1hMeDhGWjVMVnlJNUpZV0RzWHlBL3hxVmxUb0dOSHBKWGxOZVhoNjJiOStPSGoxNmxCcUpIeng0TUR3OVBSRVVGSVFtVFpyZzVNbVRzTFcxUlpNbVRVcWRuNStmRDhiWUs0dURsT2ZVcVZQbC9zalNyVnUzVWw4UTM0ZlBFRUtxSWlrcENVdVhMa1huenAweGFOQWdOR3JVQ0xObXpjS0tGU3NnaWlMOC9mMGhsVXF4WWNNR2FGVHdiM1IrZmo2dVhic0dwVktKTTJmT29HL2Z2bVdPR1RCZ3dDdnY3ZHJ3R1VMSSs0UnpmbzF6bmd5Z29yM3hzbFVxMWMyM0dST3B1dmNoeVh3bUxxNGcydGxnckwxSzhqdGpnbWRXVmxiaitZdVc0ZTY5QUl3Zk14STIxbFlWbnVydDdRM0dXTG1WNFNvckppWUdEeDgrQkFBNE9qcWlRWU1Hc0xLeWdwV1ZGU3d0TFV1dGhXelpzaVZzYlczaDcrOFBNek96dDdLZjNaOS8vZ25nMlg1NnhYOW5qT0hvMGFPd3RMU0U4VC9WZWJkczJRSS92MmZWb3AvZnlpUXlNaEloSVNFbDVkMWZsSkNZaUgwSGY0VHZpVlBJenNrQmdDaHdMRlhtcGgxRmZIeEI5VjBaZWRkOTk5MTNTRWhJUUpNbVRiQjQ4V0trcDZjakxTME55Y25KQUlDalI0L0N4Y1VGQ1FrSjVSWVd5Yy9QaDQ2T1Rwa0tkcFd4WWNPR1NoWHRlQjgrUXdpcGpKeWNITVRGeFdIUW9FRVFCS0hVdnBHOWUvZkd5Wk1uY2VIQ0JRRFBxcjVXTkUwV2VIWmZGUllXb21uVHB0aTBhUk9hTm0yS2hnMGJWam1tMnZBWlFzajdKREF3TU5MZDNUMlFNZGFRYzQ3bkN3QXh4aUNLNG9QQXdNQklOWVpJS3VIOVNUSUJJRGk0S0JvNFl1M29la2VEOHcyNWVYbTlEeDN4eGUxNy9wai8zYmRvMTZaVm1YOGsvdnZmL3lJZ0lBQzllL2VHeGIrb1RqdHExQ2c0T1RsaDBxUkpHRFZxVkxucnFkTFQwK0hqNDRQRGh3OURSMGNISTBhTXdPblRwOUd2WHo4TUhEZ1FmZnIwZ2FPakkxUXFWY2xheVlySTVYSUF6NmJ4NUR4TDZzcFZYTkRnOTk5L1I2dFdyV0JwYVluTm16ZVhyUFhVMHRMQ3NtWExrSnViaTJYTGx1SENoUXZvM2JzMzVISTVmSHg4MExoeFkvVHExUXNoSVNFQUFDY25wMUx0Yzg1eDkxNEFscS9aZ0tDSHdSQkZFWnp6Q3hERmFWR1BnaDREVUZYNlRTU2tIQzFidHNTREJ3OFFIUjBOQ3dzTG1KbVpvWEhqeGpBMU5jV2RPM2VRa0pDQUd6ZHV3TkxTRXYzNjlTdHpmblIwTk9yVXFkb2E3YXFvaVo4aGhLaERTa29LQWdJQ1VGQlFnQTgvL0JBTEZpeUFxYWtwOHZMeWNQTGtTZmo0K0NBMU5SVTllL2JFdlh2M01HdldMSFR0MmhVVEowNUVvMGFOU3JYMTlPbFRlSHQ3bzNYcjF0aXdZUU8rK3VvclRKdzRFZDk5OXgxNjl1eFpwYmhxK21jSUllK3Bnd0Q2bC9jQ1k4eXJ2T2RKemZKK0pablBxT0xEQXNNY0hCd0dpSm9HQzhBeE5TVDBrY0hrR2JPd2VNRnNmTnk5RzdUL1dWY1JGQlNFdFd2WHd0RFFFTk9uVDYrMmdLNWZ2NDdqeDQvajZ0V3JFRVVSbjMvK09hWk1tUUpEUTBPTUhqMGEyN1p0dy9IangzSGt5QkdZbVpsaDRzU0paZmJ3cXNpMzMzNzcwdGNIRFJvRUl5TWpwS1NrWU5hc1dRQ0FPWFBtWU1LRUNWQ3BWTEN4c1VGTVRBd0dEUnFFdExRMFRKMDZGYU5HalVKdWJpNlNrcEt3WU1FQ0hEOStIRStlUElHMXRUV3NyYTFMMmk2UXkzSGxiei9NVy9ROU1qSXlBZkJjY096S1MxTXNTa2tKem4zdE40eVE1NHdaTXdaanhvd3A5N1ZQUC8wVTQ4YU5RMFpHQmpaczJBQXRMUzFjdm53Wmx5NWRRcDA2ZFpDY25JeWJOMitpVDU4KzFSSmJUZjBNV2JWcVZaa0ttWVJVTnlNakl6UnExQWk5ZXZWQ256NTljUHYyYlp3L2Z4NFhMMTZFWEM1SHExYXRzSDc5ZWpScjFnejUrZm5ZdlhzM2Z2cnBKL3oxMTErd3RiVkYrL2J0MGIxN2R6Um8wQUJUcDA2RlFxSEF0R25Ub0sydGpWMjdkbUhldkhtWU4yOGVObTdjV0RKMWRmZnUzWkJLcFJBRW9YamJBeWlWU2lnVUNpaVZTbnp4eFJjMStqT0VrUGRWVGs3T09YMTkvU1FBSmIvTy9uTVBwK1RrNVB5aXh0QklKYjJQU1NZQUlDb3FTZzQ0TDdWemxBWUlZQjZaV1ZtdFBlWjZzcy85Ym1EMDhHRndhdElZOWVyVmc1T1RFNlpQbjE2cDRqbXZLelkyRmtGQlFSZzFhaFQ2OSs5ZmFyVER3TUFBYytmT3haUXBVM0QrL0htRWhJU2dTNWN1cjdYMm96ejI5dlpJU2twQ2h3NGQ4TkZISDVYMCtmeWVaUGIyOXVqY3VUUDY5dTFic2haRlQwOFB1M2J0d3A0OWUzRDI3Rm5JWkRKODg4MDNBSjZOWG9ZOURzZitnei9pNUMrL1FxRlFjZ0QzT01RTjBjcUM0MGdKcDdKNzVLMjRkdTBhSGo5K2pLRkRoNVpVZlpSSUpDVjd3VW9rRXJSbzBRS1RKazJxbHY1cjZtZUlxNnRydGNWQ1NFVmtNaG4yN3QwTFFSQ3djK2RPN042OUcxcGFXdmpvbzQ4d2FOQ2dVbFZiZFhSME1IMzZkSHp4eFJjNGRlb1VmdjMxVi9qNitxSno1ODY0ZXZVcW9xT2o0ZUhoVVRKN3hzVEVCRHQyN0lDZm54L09uRG1EeU1oSUdCa1o0YWVmZm9KU3FTeFp1L3c4WFYxZFRKa3k1YVV4cS9zemhKRDNWWGg0ZUtHN3U3c3ZZMnpLQy90bG5nb1BwKytSdFVIVkZ4QzhnK3dkWGVzQmJMNGdzSkdNTVdtRCt2V3daTUZzdEd2VEdxSW9RaENFYW85QnFWUld1VXJybXlTWHk5OVk1VW4vZ1B1WXQyZ1pIa2M4Z1VvbHFqZ1hqNm9VaXNWeFQwSWV2NUVPaU5vNU5HbmVCWXdmTnREWHQvVGFzaEZ0VzlmY05VWG56NTlIOSs3ZHk5ekhTcVVTakxGeUswKytTZS9MWjBoVjNMaDFCOU8rbllPVXRMUk1jUFNMQ2cyNHBPNlkza1UxK1Q1VktwVzRkT2tTMnJkdlg3SVA4OHR3emhFVkZZVjY5ZXFCYzQ1VHAwN2g4ODgvcjFLZi95elhRUEdXQ0pXOTk5WDlHYUl1ZEo4U2RYTjFkVzBobFVxdmNjNjFBSUF4SmhkRnNWZEFBUDIzV0J0VS96ZWZXaUE2TERBeU9rd3hTUlJWSzBVdVpqd09qK0FqeG4yTm5YdjJJeTgvSHkvOGdsSXQxUDNsOE44bW1KeHo1T1huWTUvM2p4ZzBmQ3hDSHozbW9paG1jaTV1akE3TEgwTUpKbEdYanovK3VOd2tUeXFWdnBVdmgyOGp3UVRVL3hsQ1NGVklwVkowNzk2OVVna204R3lhWEwxNjlVcitYdFVFRTNoMkwwb2traXJmKytyK0RDSGtmU1dSU0dJNTUwOFlZOFZUWlVPVlNtV0V1dU1pbFVOSlpvbmdvdWl3SUU4dVlnQ0FDeXFWcUZ6L3d6Yk1tRFVQRDRORDFSMWNqZmZvY1RqbUxGeUMxZXQvZ0ZLcFVnRzR4RGtmSEIwV09BdWdhUTJFRUVJSUlhVHlNakl5Y2dEYzVmOEFFS1JRS0RKZmRSNnBHU2pKZkVGMDJQMi9WSG55MFJ4OGowcWx3cVVyZjJQaTFHL2dlK0lVUkZGVWQzZzFqaWlLK1BtWDN6QnUwblNjUFhjQkNvVUNBUGRXaWdYRG8wTHZuMWQzZklRUVFnZ2hwUGFKaW9xU2M4N3ZBaWhpakNrNTUzZkR3c0lxM2pLQjFDZzB2Nm9jc2JGaDhRQyt0bk4wdXlZd3JJbFBTTENZdjNpWkVCSWFocWxmVDBDZE9rYXZiT045a0pXVkRlOGZqMkQ3cnIyUUZ4WnlCcVJDRk9kSFBRcmFyZTdZQ0NHRUVFSkk3U2FLNGxXcFZKb01RRnNVeGF2cWpvZFVIbzFrdmtSTTJQMGZsU0wvSE1BWmhVTEJ2WDg2Z3BtejUrTnZ2eHZ2OWFpbUtJcTRmdk0yWnM2ZWp4KzJlMEZlV01nQm5CTTV2b3g4RkxSWDNmRVJRZ2doaEpEYUx6QXc4QjduUEpSei9pUXdNUENldXVNaGxVY2ptUy9INHg3ZHYyWGR1UEVZbWFBMVNpV0tpNi84N2FjYkd2WUlZMGNOeDhoaGc2R2hvYUh1R044cXBWS0pFNmQveFE5YmR5SWhNUW1jbzRCenJKUXJ1VmRTUkdDeXV1TWpoQkJDQ0NIdmppS2w4ay9HSk5ycWpvTlVEU1dabFJELzZGRXFnQTExRzd1RVN3UmhZMUp5aXYzcWRadFlUR3djWms3OUdrYUdSaENFZDNzM0dNNDVNck95c0hYSGJoejg4UWhVS2hWbndGUE9WWXVpd3g0Y0JGQjJFekpDQ0NHRUVFSmVqOFNoaWV0WGVRbzJDaEFsRGsxY0k2TkNBMzhFb0ZSM1lPVFZLTW1zUERIMlVkRFB0bzdObmtpWlpJYUs4eTkvUE9LcjR4OFFpTW4vR1lmdVhUdERKcE9wTzhacW9WUXFjZTM2TFd6YXVnUDNneDZBY3k1bndIRlJpZlhSNFEvODFSMGZJWVFRUWdoNWR6ZzRORGZpbXBqTUdQY0VtQWJBQVBCZERrMmFPMENPSDZLaUFxaktiQTFIYXpLcktDN3NRV0F1bDAvblhEVWJITm5Cb1dHWXYyZ1p0dS9hQzVYcTNSdk1FMFVSdS9kNVk5YThoYzhTVENDZmczL1A1VmxUb3NQdlU0SkpDQ0dFRUVMZUZNR3VrVXQzYVBIamdvQmxNcWxNbzN1M0x1ajFjWGRJcFRJTnhyQVlXdUxQOW82dTNRRFFSclUxR0kxa3ZvYlVzTENjVkdDcnZhTnJNR1BZbFptVlpmL0ROaS9wN2J2K1dMWm9QdXpxMnI2MURkaXJpeWlLU0VoTXdxTHZWK0hpNVN2Z0hDb0FjVnpCUjBkSEJQNmw3dmdJSVlRUVFzaTd4YUdKMjNnQW5nQXNOV1F5VEJ3M0NpT0dEWVpFa0tCaGczcllzOThIK1FVRm5SaUR0NE9qNjVxb3NNRE42bzZabEs5MlowSnFGaDBXZUZHaFFCZVI4eDNnUE5mdnhpMU1tRElUcDM3OXJWYVBhcXBVS3B6NS9Ud21UZmZBWDFldWduTXVCK2NIT1JlN1JrZmNwd1NURUVJSUlZUzhNZmIyVGxZT1RWd1BNc1oyQ29KZ2JXRnVKcXhkdVJRenAwNkNpYkV4akl3TU1YUHFKS3hmdlF4V2x1Wk1FQVFiSmdnLzJEdTYrdHJiTzFuaDJYeGFVb05Ra3ZrdlBRMFBqTXRQVTh6ajRCTTRSMVo0eEJNc1hyNGE4eGQ5ajh6TUxIV0hWMlU1dWJsWXRHd1ZGaTVkZ2FDSHdlQWl6MllpbjVpbHlQa21PaXd3VXQzeEVVSUlJWVNRZHdhemErVDJLZFBXT0FFSXcyUlNLVDcvckRjTzdmUENaNzMvcjh6Qi85ZmpJeHcrdUJkOVB2ay9hR2hvZ0RIV24ybHJuTEJ2NU5ZUGxHaldLRFJkOWcxSVNRbk9UVW5CWWR2NlRuZWtHaG9IY25KeVd4ODdjVW9hR1JPTDVZdm1vMzQ5aHhvL2ZWWVVSY1RHUGNXeVZldHc4ZkpWaUNKWGdmRkFKVmVOaW52MElGRGQ4WkdhUmNXVnVWSW1VWWdxRWZuNStlb09oOVF5K2ZuNVVLcVVBSWRLeFpXNTZvN25YVVgzS2ZrMzZENGwxYzNDd2xWWDA0Z3RsREEyaG9PYmFtakkyUHpaMzZMdnA3MWdvSzlmNFhsMmRXMnhlUDRjdEdqdWhoVnJOd2h5ZVdFYlFjSzhISnhjT3hXa1kzNVNVbURlVzd3TVVvR2FuZm5VTW5GUFFoNnJ1UHdMa1l0ck9FZjI3VHYzTUdiaVZIai9kQVRaMlRucURxOUNlWGw1T094N0hDUEhUY0tmbDY1QUZNVWNEbkVqRi9tQXVEQktNRWxabkJjbGdLT2dTS0ZBY2txcXVzTWh0VXh5U2lyazhrSUFLT1M4S0VIZDhieXI2RDRsL3diZHA2UTZXVGRvVmxlbmpuQkFZTXlEQ2N5c2NhT0c3TkErTDR3WStpVU1EUXpBV01XRGtvd3hHQm9hWVBqUUwrRjc2QUFhTjJySUJJbGdDczZtNnRRUkR0ZzFjcW4vRmkrRlZJQ3FNcjFoMldscE9WbEcrdGNNSUwzT0dGcm41T2FhM3J4OUY5R3hjV2p6UVV0b2E5ZXN2V1J6Y25LeGN0MG03Tm52ZzlUMGRIRHdhSzVpWTZLTHN2Wm1SWVRSdHhKU3J1eTB0QUlqVTh0Um9paGFXVnRib1YzckR5Q1Ywc1FJOG1wRlJRb2NQL1VML084SGduT2VHaE1XdkFxQXFPNjQza1YwbjVMWFJmY3BxUzYydHJiYVJwWU9RNlZTeVZiRzBGVlRVMFA0Y21BL0xKcjNIWnliT0w0MHVTeVBtWmtwUHV6UURweHpoRDRLWnlxVnlwa0pyTHVoaVpsY1gxc2pORHM3bS9iVVZCTktNcXREZXJvcUt5MHBVcy9BK0x3Z1NKcXJWQ3JyUjQvREpSY3ZYOFVITFp2RHlOQVFFb2w2MzNxbFVvbkhFUkVZKy9VMFhMcHlEUXFsVXNIQjd5cVVpcTlpSHdkZFJXWW0zWlRrWlVRakUzTWpnSFdMaW9saGJxNHVNRGN6aFZRaXFmSS9FT1Q5d0RsSFlXRWhIZ1NIWXRYYWpTZ3NLaElCdmprek5ZbUtpVlVmdWs5SmxkQjlTcXFUdGJXMWprelBkQlVUaExtTXdkN2N6QXhMRjg3RmlLOEd3OXpNOUxVK2x4aGpNREl5Uk90V0xkRzBpU051M2ZGSGZuNitPWVBRVlpCcG16SkQzZXZ5akl6Q2FyZ2M4Z3IwcjB3MXExKy92cUdvb2Y4MXdQN0RHT3dORFEwd1pzUXdqQmcyR0lZR0JtcUpLUzh2RDBkOFQ4QnI3d0drcHFXRGd5ZUNZMGUyTW05VGVuaDR0bHFDSXJXT3RiVzFqb2FCK1ZuRzBNbkFRQjlkTzMwSU45ZG1zTEcyZ3I2ZW5yckRJelZJVG00dW5qNk5SOUREWVB4NTZTcXlzN01oY241TmtaM3ljWHg4UEMwV3JFWjBuNUxLb3Z1VVZDT0pSYU5HOXRwUzNmME02Q1FJQWhyV3I0YzF5NWZBcFpuekcvdlJpM09Pd0FjUHNYRHBDZ1NIaEVFVVJYQ082MHFGWWtSY3hNTklBTFYzNjRkYWlKTE10ME5hMThtbHZZUUx1eGhqanBxYW1talYwaDFyVnl5RmhiblpXdzBrS1RrWmN4WXV4YTA3OTFCUVVBRE9lVFE0LzA5VW1QSWlFRnowVm9NaHRaNjFvNnVqREd3UFkyalBHQk0wWkRMbzZPalFsRHhTaWtLcFFINStBUlFLQlRqbkhCeC9LNkdhUW11KzN3NjZUMGxsMEgxS3FvT0RnNE1XMXpJY3h3QVB4cGk5Y1owNitLSi9YNHdkOVJWTVRVeXFwYyswOUhRY1BIUUVQeDM5TDlJek1zQTVqK2VNcmNoUExUcVlraEpNUmF6ZUVrb3kzeUk3TzdzNkVwMDYzcHl4YnVCYzI5emNqSzFjNG9rUE83U0ZUQ2FyMXI2VlNpWHUzQXZBZC9NWElUYnVLV2RBSVFjdUtTWEtZWEVQSDZaWGErZmtuVmFuZm4xREF3MzlaUUpEWHc3SUFDWURUY1VucGFrQXJtQ0FRZ1EvbDZQSS81Wm1UYnhkZEorU1NxRDdsTHhSZGVyWE56VFUwTi9KZ0U4NG9HZG1hc0tXTFZxQXpoKzJoNmFtWnJYMlhWU2t3S1VyZjJQcHlqVjRHcC9BR1pBTDhQT3EvTXp4TVRFeEdkWGFPUUZBU2VaYjUrRGdvQVV0L1JHQU1JOHhabTlrYUlndkIvWjdLNy9vSFBFOWdkUzBOSERPNHlGaVhWNkdZamY5b2tQZUZETXpaejBkWTZtWnlGV21Fa0dtcSs1NFNNMmhGSG0raFBHVS9IUmxDbjNtcUJmZHA2UWlkSitTTjBoaTM4U2xOWml3UndCemxzbGtjR25xaEswYjE4RFN3dUt0QnBLUW1JUVpIbk1SRVBTZ2VKUStra01jRmgwYWRCc0ExUitwUnBSa3FvZlV0b21Ma3hRU0w4YlFUaXFSd0tXWk14Yk9tUVUzMTJadmRHNzY0L0FJZUg2L0N2Y0M3a09wVklKejNGYW9paVk4ZmF6OUVMaXJlQ01kRVVJSUlZU1E5MTV4TFJJR1RBWmp0b2FHQnBnNGRoU0dEQnFnMWxva1BvZVBZZC9CUTBoTlN3YzRqK1BBYnFwRlVyMW9xb3g2aU5tcHljbWFFdk1qRWkwWWlGeHNtcGlVckhIeDhoWFVjN0NIamJYVnYxNHJVMWhVaEJ1MzdtQ2F4eHlFaGoyQ1NoVHp1Y2lQc2tJMk5QWkpVQlNRUUtYSUNTR0VFRUxJRzJIdDZPb29TTFIyTTRaUllNeTRmajE3YkY2M0NqMTdmQVJkSFIyMXhhV2hvUUdYWmszUnR2VUh1QmNRaVBTTVRBTUd0TmNRWk8xMVRTeHU1cVFscGFrdHVIY1lKWmxxbEplWHBORFhrbDJDVkR1S01kWWd2NkRBNHR3ZmZ5RTFMUTEyZGV1aVRoMmpLbzlxY3M0Ujl6UWVXN2J2d3NwMW01Q1JtUWtPL3BDTEtrOUZUdHFxMk5qSE9kVjBPWVFRUWdnaDVQMGpzMjNrMmtvbXNHTk1ZRzFsR2hyU1hoOTN4OWFOYTlHd1FYMUkxYnh0SHdCSUpSSllXVnFnNzZlOUVSc1hoK2pZT0trb2l2VWt3TWQ2Um1ZUHN0T1RuNEwyZ24yajFQLy8rbnN1T3p0Ym1aV1dGS2hyYXZHbndHR2hVb2xOZ2tOQ2hUdisvbWptN0FSTEMvTXF0UmNhOWhqZnpWK01DeGN2b2Fpb1NBUndRYVhnRTJJZUI1M1B5Y21oNmJHRUVFSUlJZVNOc0s3dmJHZHNZZVVoRVlRdGpERnJXMnRyVEpzOEFWTy9ub0E2Um9icURxOE1UVTFOZk5paEhTd3R6QkVSRVluc25Cd1RRV0FERE0wc0RIVU5UTUp5TWxLeTFCM2p1NEtTekJvaUp6VXBUVWRUOHB1Z3FXTUlEcWZrbEZTTm4zODV3eXd0ekdGdlp3ZVpURnJocUNibkhISzVIS2QrL1EzL21mWU5ZdU9lY2k2S3VaenpRM2xwaFdNVG53Ykh2ZVhMSVlRUVFnZ2g3ekNMUmk3MXRXU1NBd0pqWHpMR2ROcTIvZ0FybDNxaWU5Zk8wTkxTVW5kNEZkTFUwRUJUWnllMGI5TWFFWkdSaUU5STFHUmdyU1VTOW9HV2tjbnQzUFNVRkhYSCtDNmdKTE1HeWNuSlVXU2xKdjF1WUdvUnhNQnNsVXFWN2VVcmZ3dVJNYkZvM0xBQmpJM3JsSHRlVEd3YzFtemNqQjI3OTZPd3NGRGtnRDlYNGR2b1I0RnI4L1BUQ3QveVpSQkNDQ0dFa0hlVXJhMnR0b21WUTI4cEU4NHlRV2lpcmFVdDZkbTlHemFzV2dZN08xc0lncUR1RUY5SllBeW1waWJvM3JVTGtwS1RFUjBUSjFFcVZRNVNRVExNME5UaWtiNldMQ283TzV1cXovNExsR1RXUUZtcFNZOTFESXovbEFpQ2pjaDVzNGdua2JqOHR4K3NMQzNRc0g2OVVzZitlZWtLUE9aNjR1YnRPMUFxbFFEbnAxVksxWVRZOEtEckFMaDZyb0FRUWdnaGhMeHJiQnE2MnNxMGRGWXd4aFl6Z1JrNE9UYUd4OHdwbUQ3NVA5RFcxbFozZUZXbXBhV0o3bDA3dzk2dUxxS2pZNUdXbnE0Rnp2c0tHanFXaGlZV0Q3UFNrakxWSFdOdFJVbG1EWldUa1pLVm1aYjBYeU1UODB4dzNqSXpLMHZud3NWTHJFaWhRRlBuSmxBb2xUaDB4QmVlUzFjaU9TV0ZpeUxQQUJjWFI0VUZUYzNPU0VrSEpaaUVFRUlJSWVRTnFkdlk5VU9wQkQ4eUpud014clJiZjlBQ2E1WXZSdHZXclNDcEFjVjlYcGNnQ0dqVW9EN2F0R3FKNkpnNHhNVEdTUmxqYmdEK3o4RFlNakFyTFNsRzNUSFdSclJQWnMwbjFHM2swbEVpRVJZenhycEtwUkowNmZRaFpGSXAvdmpyOGo4YnkrS3lrb3VyNHNJQ0x3QlFxVHRnUWdnaGhCRHlickMxdGRXVzZOY1pJM0RKY2pBWTZ1bnFZdGpnTCtBeFkwcXRUaTdMbzFLcHNIbjdMdXozL2hHNWVYbmdRQjVFN2xHUXlYMlNrZ0x6MUIxZmJVSkpaaTNoNE9Cc3lUU2xVeUN3V1FEVGVQWXNWNEJqczFoUXRENDZPaVJCdlJFU1FnZ2hoSkIzaWExak0xY3BrOHdBMkdER29PM2N4QkV6cG42TnpoM2JReWFUcVR1OGFxRlVLbkhwNmpWczI3a0g5NE1lZ0hNVU1QQVRvaExybzhQdis2czd2dHJpM2ZyNTRSMldtWm1TbTVtV2RObkEyREpTSXVBRGNKYlBPVnNjRlhaL1pWWldLcFZiSm9RUVFnZ2hid3F6YitMV1h5Skl0Z0hvSVpGSVpBTS83NE5saStmRHRaa3pwRktwdXVPck5vSWd3TUhlRGwwNmRZUmNMa2R3U0toTTVOeEZrTENQREUwdG5tYWxKb1dCbHFXOUVpV1p0UXZQU2tzS3RMRzBNSkRKOFBEeHcvdkxRUnZIRWtJSUlZU1FOOFRVMFZIZnpNUm1MQlBZZGdabVU4ZklpTTJjTmdrenBuNk5Pa1pHRlc2cDl5NWhqRUZmVHc4ZmRtd1BYUjBkaElRK1lnVnl1UWtZUGpVMHRaUkxqUFFmRnFTbjB3NE9MMEZKWmkxa2EydXpTTUtZYzJKaTRpNTF4MElJSVlRUVF0NEp6TTZ4ZVFkTkp0M0FHSnNoa1VnME9yUnJnd1Z6UE5EbmsxNlF2Y09qbHhXUkNBS2F1N3JDemFVcDBqTXlFQnY3VklOejNrTlQwSEEzTUxHS3lrcExmQW9hTDAzd3Z3QUFJQUJKUkVGVTFTd1hKWm0xakp1YlcydEJFS1lBTUxPd3NQQlBTa3FLVUhkTWhCQkNDQ0drZHF2bjJQd0x4dmhPQUIvSVpESmh4TkRCbU9NeEE4NU9qdS9GNkdWRkJJR2hycTBOMnJkdEE2VkNpZURRTUtaU3Flb3podTZHcHVaSldhbkpRZXFPc1NhaUpMT1dzYkt5NmdYZ0M4YVlKdWM4T2lrcDZaSzZZeUtFRUVJSUliV1RqVTBURXhOcjZ4Vk1ZT3NGUVRDcVkyVEU1bnJNd0tTSlk2R3ZyNmZ1OEdvTVhSMGRmTmloTFN6TXplRWZFTWdLQ3d1TkdOZ0FJek1MUzEzTk9qZHljbElMMUIxalRVSkpaaTFpYTJ1cnJhT2pNNVl4MWdxQUlBaENwcTZ1N3RsMG1oTk9DQ0dFRUVLcXlON1JyYXRFVTdxVkNjSVhFb2xFNk42dEMxWXVXWWp1M1RxLzE2T1hGV0dNb2FsekUzVCtzRDJTVTlNUUV4c0hsVXAwbDJoSzJoaVpXaVptcHRJTXcyS1VaTllpRGc0T3hoS0paRDVqeklMOWMrZHp6ditia3BKQzFXVUpJWVFRUWtnbE9XczROTGI2amttRTFRQ2FTYVVTeWVTSjQvSHR0TW13cTJ0TENlWXJtQmdibzJPN050RFYxY0d0TzNjRVVlUU9qT0ZqSTFOei9jeFVVejhnNWIzZnQ1NlN6RnJFd3NMQ2hUSDJMV05NQ2dDY2N3T0pSSEkrTVRIeGlicGpJNFFRUWdnaE5aK0RnN09sb1lWc295QVJwZ3VNR2RyYjFXV2IxcTdBbHdQN1FWdGJpeExNU21DTVFWdGJDNjFhdGtDN05xMXcrODQ5bHAyVHE4YzU2MmhvSXRUVnEyTnhOeWM5S1Z2ZGNhb1RKWm0xaUxXMTlRTEdXQnZPbnhXeFlveEpHR09xaElTRVUyb09qUkJDQ0NHRTFHUU5HMnJhbWRuMll6TEpac2J3aVZRcWxmVHI4d2tXelpzTmR6ZFhTaTVmazdXVkpkcTJhWVdpd2lJOENnOFhSRkZzTGhGWVowTlQ4OXdzSTROSFNFOS9MMGMxNmIrbVdzTFoyVmxQVTFNemlqRm04bHlTQ2M1NWVuNSt2a05ZV0ZpT21rTWtoQkJDQ0NGcTFMSmxTenZPdWZPTHp5dVZTcGxjSlF6aEhKK0F3VUJQVnhjRCsvVkI2MVl0b2FPdERXZG5aeGdaR2IyMDdZY1BIMkxObWpXWU1tVUtXclZxVlczWFVLeC8vLzZJam83R3paczNJVlh6OWlsLy9mVVhQRHc4TUdUSUVIaDRlSlI3VEU1dUx2NjRlQW5mcjF5SHpLd3NjUEFNTHZMdCtlbktWU2twd2Jsdk9XUzFlLzgydkttbFpETFpKODhubUFEQU9RZGp6RmhIUjZjZkFHLzFSVWNJSVlRUVF0U05jOTRId0pZWG41ZEtwZEI3L2x1L3NnREhmWS9pdU85UkFNRDI3ZHZScGsyYmw3WnRZbUtDd3NKQ3pKZ3hBM3YzN2tXVEprMnFGRnR4MGxoTUlwSEF5c29LTFZ1MnhQang0MkZsWlZXbDltb2FmVDA5ZlA3Wko3Q3lzTUNpNWFzUkh2R2tEaGY0ZkYxanFidk1vTmwvNGlNZVBBVWdxanZPdDBWUWR3Q2tjZ1JCR0ZyUmE1enpVVzh6RmtJSUlZUVFVblBsNStlYnhzVEVHS1RtS2lhazV5a2ZwK2Vyb0pUb29QZG4vZUQ3MytQdzgvT0RuNThmOXUzYlYrazJMUzB0c1hQblRoZ2JHMlAyN05tUXkrV3ZGVnU3ZHUzUXNXTkh1TGk0SURNekU2ZE9uY0xnd1lNUkZSWDFXdTNWSkl3eHRHM1RDZ2QyYmNXWUVjTmdvSzhQSmdpOU5XU1N5dzVObW8rd3RiWFZWbmVNYndzbG1iV0FpNHRMZmNaWXMrZW55UmJQbS85bk5OUFp6YzJ0cVRwakpJUVFRZ2doTlVOMmRqYlRNN1ZaS3dpU3RXQ3NvYUdCQVpZc25JdTVzNzlGL1hvTzBOVFVoS2FtSm1ReVdaWGFOVEl5d3FwVnF4QWZIdzh2TDYvWGltM2x5cFg0NFljZnNIZnZYdnorKys5bzE2NGRjbk56NGVQajgxcnQxVVJXbHBiNGR2b1VMRjR3R3lZbXhnRGdBSWFOVW4yVHJYaFBFazJhTGxzTFNLWFNGcHh6ODRwZVo0d1pBT2dJNE9IYmk0b1FRZ2doaE5Ra25IUEdHSU8rc2RrdGdOVVRCQW1zTE16eDFiQXZvU0VCTHYzMVY2bmpuejU5V3VVK21qWnRDamMzTi96MDAwOFlPSEFnYkd4c1hqdGViVzF0REJnd0FOZXZYMGR5Y3ZKcnQxTVRhV2xwNHZQUFBrRnpWeGRNODVqRFFzTWVHeW1WeWpIMTlFeGFvYkhoOE1oSER4OEE0SGhIcDlCU2tsbnpTUUc0TU1iMFhuemh1U3BnMm9JZ3RIWjJkdDRmSEJ4YzlGYWpJNFFRUWdnaGFtZHJhNnRkcE9TZE5HVU0ybEtoSG1PQVZDcEFucGVGUGJ0MmxYdk84N1UrTGw2OGlPenNiSHoyMldlUVNDcmVnRUl1bCtQaHc0ZFFLcFhZdVhNbnZ2LysrMzhWZDJabUpnQ2dYcjE2bFRxK3NMQVFQajQrT0hQbURPTGo0MkZvYUloT25UcGgwcVJKTURZMkxqbHU5ZXJWT0hic0dMWnMyUUtKUklLZE8zZmkwYU5IME5MU1FvOGVQVEJ6NWt4b2FtcVdhanMvUHg5NzkrN0YrZlBua1p5Y0RBc0xDd3djT0JCMTY5YXRNSjdnNEdCNGVYa2hJQ0FBQ29VQ0RSbzB3SWdSSTlDalJ3OEFnSU85SGJadVdJTituL2NGMTVBaU02K29tYjZPeG5WM2QzY056dm5PZ0lDQUtWVjl6Mm9EU2pKck9CY1hGMzBBbllDU3FiR2xYaTkrampIV1hGTlQweFJBdkJyQ0pJUVFRZ2doYW1KZDM5bE9vaUhkb09MNERBQzBERTJ3YnVYM2FPSGVITnBhV2hXZWw1S1NnaE1uVHNER3hnYmJ0bTNEelpzMzBiZHYzNWYyNWVmbmg2S2lJamc3TytQMzMzL0hoQWtUWHBxRXZjelRwMCt4Yjk4KzZPdnJZOGlRSWE4OHZxaW9DSk1uVDRhL3Z6OGFOMjZNL3YzN0l5b3FDaWRQbnNTZE8zZHc2TkFoNk9tVkhwZng4L1BEeVpNbjhjRUhIK0RERHorRW41OGZmSDE5VVZoWWlFV0xGcFVjVjFCUWdBa1RKaUFrSkFRMk5qYm8zYnMzMHRMU3NHM2JOalJ1M0xqY2VDNWR1b1RaczJkREtwV2lTNWN1ME5MU3d0V3JWekZuemh4a1pHUmcwS0JCQUFBRC9XY3hPZGpWUlV4c0hDdFNLTFVMUlNoRnpydFkxM2UyaTM4U0hQTmFiMkFOUmtsbURTY0lnZ05qN09YbHZnQnd6cHNDYUFoS01na2hoQkJDM2hjU2gwYk9McERLOWpPdzVtRFB5cTBzK0c0bU9yUnIrOHFUemN6TU1ISGlSRVJFUk1EUHp3OGRPM1o4NVg2WnAwK2ZocEdSRWRhdlg0KytmZnRpMzc1OXBaSzFWNWsvZno2a1VpblMwOU1SRWhJQ1YxZFhiTml3b1ZMVlpYZnQyZ1YvZjM4TUdqUUlzMmJOZ2lBOHU5NTkrL1poMjdadE9IandJQ1pQbmx6cW5KTW5UMkwzN3Qxd2RuNjJzMHRFUkFTR0RCbUNNMmZPWU1hTUdUQTBOQVFBZUhsNUlTUWtCTjI3ZDhmeTVjdEx0azBKRGc3RytQSGp5OFNTa1pFQlQwOVBhR3RyNDhDQkEzQndjQUR3YkdUMnl5Ky94QTgvL0lCZXZYcEJYMSsvNUp5NHVEaDgzS003RXROemNNM3ZobFNoNUUwMU5HVS9PelIwblJRVkhuZ2J3RHV6cHlZVi9xbmhCRUg0SElCMmVhT1lRTWxlbVdDTWFUTEdQbjM3RVJKQ0NDR0VrTGZOd2NIWjB0N1JiUzRrR244d3NPWm1waWFZT0dFY3pNM040Ymx3SWRxM2I0OE9IVHE4OGsrN2R1MUtSdHhHalhyNWhnVUpDUW53OC9ORHIxNjlZRzV1amo1OSt1QzMzMzVEUWtKQ3BlTytkdTBhTGwrK2pLQ2dJQ2lWU2p4NjlBZy8vZlFUY25OZnZwV2tVcW5Fc1dQSFVLZE9IWHp6elRjbENTWUFmUFhWVnhBRUFaY3VYU3B6M3NDQkEwc1NUQUJvMEtBQjJyVnJCNVZLaFlpSWlKSzJUNTQ4Q1EwTkRjeWFOYXZVdnB6T3pzNFlPclRzSmcrblQ1OUdYbDRlSmt5WVVKSmdBcytLSS9YcDB3ZHl1UnczYjk0c2RZNG9pcGc2ZFNyV3Ivb2VzNzZaQ25Nek16QXdkOGpZR1ljbXJnc2NISnd0WC9IMjFSbzBrbG1ET1RnNGFBRVlEZUNsdnlvOVYybDJxSU9EZzJkVVZOVHIxWlFtaEJCQ0NDRTFucG1Ec3lXMHBYc1pSemZHb09YbTBoVHpaMytMNXE0dUdEOTZCRzdmdm8zTXpNeFNheTVmVkZoWWlLeXNMQmdiRzhQVTFCUXRXN2FFZ1lIQlMvdmR2MzgvVkNvVlB2dnNNd0RBeUpFajhmUFBQMlBidG0xWXRteFpwV0svZE9rUzlQWDFrWmVYaDVpWUdIaDdlK1AwNmRPSWpJekUvdjM3Sy96T0d4RVJnYnk4UEJnYkcyTlhPV3RNTlRRMHlpMWsxTFJwMlEwWWlvc1Y1ZVRrQUFBaUl5T1JtNXNMZDNkM21KcWFsam5leWNtcHpIUDM3OThIQUlTSGgyUGJ0bTJsWGdzTkRRVlF0ckNTdWJsNXlZanRxSytHb25YTGx2QmN0aEtCUVErTndUQ1BhMHRiVzlpN1RrbUtEb3dzK3c3VUxwUmsxbUNHaG9hZEdHT1ZudVRPR0xNeE5EVHNEdURYYWd5TEVFSUlJWVNvUThPR21yWlM3YlpTU0E0endFcFRVd1B0MnJUQ3FtV0xZRzVtQmdBbDZ3TmY1WTgvL3NEYXRXdHg0TUFCdUxpNHZQTDRxS2dvbkRwMUNsMjZkSUdqb3lNQXdOcmFHdjM2OVlPdnJ5OEdEUm9FVjFmWFNsK0tycTR1bkp5Y3NIejVjc1RHeGlJb0tBZzNiOTVFMjdibFQvUE55c29DQU1UR3hsWnBmODhYMTJnQ2dOWS82MVJGOFZsaDE0eU1EQURQOWdJdFQzbGJ2UlRIYytyVXFRcjdMaXdzTFBYWXhNU2s1TzlTcVJTdUxrMnhhK3RHTEY2MkduOWQrVnVqc0xDd3Q3WTJ2MjdYMkhWWWpKai9OOExEQzE5c3M3YWdKTE1HdTMvLy9ua0FwWDdPY1hWMWJTT1ZTbi9tbkdzeHhnYmZ1M2Z2bkpyQ0k0UVFRZ2doYjRsbHc0Wm0ybExkT1J4c0xHTXdyRi9QQWFPK0dvSXZCbnlPd1B2M2NlWHk1U3ExRnhZV0J1QlpWZG5pdndOQTI3WnRZV3RyVytwWXpqbFdybHdKeGhobXpweFo2clVKRXliZzdObXpXTFpzR1g3ODhjY3E3NzBwQ0FKY1hGd1FFaEtDcUtpb0NwTk1iZTFuMjB0MjZOQUJtemR2cmxJZnIxSWNjM0dsMnhlbHA2ZFhHSSszdDNlNW82WGxlWDZLYnpGek16TnNXcnNDSjArZndlNzkzbmdTR1dVaFNIQ3FucURycFhSMFhCOGJGbFlyNjYxUWtra0lJWVFRUWtnTlp0dkV4VVhLaFQwQTNCaURwa3RUWjZ4WXVoQ09qUnBCS3BYZy9QbnorTzIzMzZyVVp2RW8zdEdqUjB0TlVWMjJiRm1aSkhQLy92MjRjK2NPUm80Y1dlWTFZMk5qZlAzMTExaTdkaTAyYmRxRVdiTm1WZm42aXFlVlBsOGs1MFgxNjllSElBZ0lEZzVHWVdGaG1lMUgvbzNpTlpYQndjRW9LQ2dvU1NDTDNibHpwOHc1alJvMXd2WHIxK0h2NzEvcEpMTWlHaG9hR05pdkw1eWRtbURKOGxXNEZ4Q29DL0RKQXRQcWJOL1FiWHgwK0gzL2Y5V0JHbERoSDBJSUlZUVFRbXFpaGcwMTdSemR2cEpBdU1nRTFscEhSMGR6NkpjRDhkK2ZEcUNwVXhOSXBjLzJzNXcvZno2dVhidFc4cWRYcjE0WU1HQUFMbCsrWE9yNTUvOFU3Mi9wNWVWVjZ2bXVYYnVXQ3VIU3BVdllzV01Ibkp5Y01HSENoSExESERSb0VGcTBhSUVqUjQ2OGRQcG9lWDc1NVJkY3UzWU5XbHBhYU5ldVhZWEg2ZXJxb25Qbnpzakl5TURHalJ1aFZDcEx2UjRTRW9MWTJOZ3E5VjJzVHAwNitPQ0RENUNWbFlXTkd6ZENwZnBma2RlLy92b0xaOCtlTFhOTzc5NjlBUUI3OSs1RmVIaDRxZGNLQ3d2TExVTDBNaEtKQUplbVRqaDhjQTlHREJzTUhSMGRUWUd4bGt5S1MzYU9ibC85VTZ1bDFxQ1JURUlJSVlRUVFpckoxZFZWVnhBRXQ0Q0FnRnNBbEs4ODRUWFpPamsxa29xeW1VekFjSURwMVhld3gvUXBYK1BqajdxOGNrcXFtNXNibGk5Zmp2djM3MlAxNnRVVnJqVjhsZUk5SDAxTVRMQnAwNmFTdFl3dkVnUUJ5NVl0dzlDaFEwdTIvL2prazAvS1BYYnUzTG1RU0NRb0tpcENiR3dzRWhJU0lBZ0M1czJiQjJOajQ1Zkc0K0hoZ2FDZ0lQajYrdUxHalJ0bzNydzVORFUxRVJvYWlnY1BIc0RMeSt1MTkrejA4UERBNk5HamNmejRjZHk5ZXhkTm16WkZmSHc4QWdNRE1YRGdRUGo2K3BZNnZsR2pSaGd6Wmd6MjdkdUhZY09Hb1UyYk5yQ3hzVUZtWmladTNyeUpCZzBhVkdwdDdJdGtNaG5tZi9jTldybzN4M2F2UFFoN0hHNGdZWHlIcUdYUXliWis4N1Z4VHdJZXY5WUZ2bVUwa2trSUlZUVFRa2dsU1NRU1UwRVFycm03dTRlNnVibk5jWGQzZDI3ZXZMa1JBTW1iNnNQVzBmWC9wRnpURjR4TkJKaGV6Kzdkc0dmSFp2VHUyYjFTMDBRLysrd3plSGw1SVM0dURnc1hMaXozbUJlTDByem82TkdqK09hYmJ5Q1R5YkJ4NDhaeXE2NCt6OExDQXV2V3JZTlVLb1ducHlmV3JsMkwvUHo4TXNkZHYzNGRmLy85TjI3ZHVvWDgvSHgwNmRJRisvYnRxekFwZlo2bHBTVjhmSHpRdjM5L3lPVnluRDE3RmxldVhJR1dsaGFXTDE4T2QzZjNWN1pSa1VhTkdtSC8vdjNvMkxFamtwT1RjZkhpUlFEQTl1M2IwYVpOK1Z2V1Q1NDhHY3VXTFlPVGt4UHUzcjJMWDMvOUZlSGg0ZWpac3ljV0wxNzgyckhJWkRMMDd0a2RYbHMzNHRQZVBRRXdQUVkyVnFiQlQ5ZzFhdDRETDlSc3FZbHFmSUNrTkNyOFF3Z2hoQkNpUHU3dTd2YU1zYWppeDV6elhBQjNHV08zUlZFTUFIQXRJQ0FncXVJV0ttWmg0YXFyVllmM1pVell4c0NNOVBSME1YcjRNUHhuM0tneTZ3UXJJeTR1RG5wNmVqQXlNc0tGQ3hkdzc5NDlhR3RyUXhSRm5EdDNEc25KeWZqOTk5OWg5azlsMm1JTEZpekEyYk5uWVdWbGhVMmJOcUZodzRhVjd2UG16WnZ3OFBCQWZuNCsyclZyaDYxYnQxWTVidkkvUlVWRjJPYTFGd2QvUEl6czdCeHc4RXl1NHJQeU01UkhVbEtDWDc2NXFCcTlzVjljeU50aFlXRmhLd2pDWUFCU3h0aC9FeElTSXRRZEV5R0VFRUxJKzhMS3lzcUlNVFlEZUZaMWxUR213Umh6NEp5M0V3U2hCNEFCVmxaV1hheXRyUXQwZFhXajA5UFRWYTlvRWdDWVhST1hsaHJhd2lvR1lZRWdDRG9mdEdpT09kL093T0F2K3I5MmtSc0RBNE9TS2E2QmdZSFl1WE1uQWdJQ0VCZ1lDRzF0YlV5Y09MSGNkWkF5bVF4SlNVbllzV05IeVo2U2xXVnJhNHRPblRvaEppWUducDZlNVc0aFFpcFBJcEdnVlV0M05HbmNDRW5KS1loUFNOUUMyQ2VhT2tJVEExUHppS3pVNUVSMXgxZ2VHc21zWldna2t4QkNDQ0ZFZlo0ZnllU2NsM3RNY2JWV3pua1NnR01xbGVwQVVWRlJ0Rnd1ejR1S2lwSy9lTHhkbzJZOUJJbGtDOEFhU3FVU3lSZjkrMkxTaExHd3RiR3V4aXQ1dVg4U2FMWDFUOHBLU0V6QzV1MWVPUDd6TDFBb0ZDS0F4eXJPdjRzTkN6eXQ3dGhlUkNPWnRReU5aQkpDQ0NHRXFNL3pJNW1Nc1pJLzVXR002VEhHMmdpQ01GSW1rL1hTMHRKcWJXVmxaV0psWlNVbUppWW1BUzFsOW80V2N5VVNZVDlqek5USTBFQ1k4dlVFZUV5ZkRDTWp3N2Q2WGVYRXJ0YitTVm42ZW5ybzNMRURkTFMxOFRBNGxCVVdGcG9LakEweE5MR1FacVhaL2cwa2lPcU9zUmhWbHlXRUVFSUlJZThDYWZQbXpiOWtqSFY5OWFIL1NybnpQNTlQeW9wSE9Jdi9sekdtQmNBZFFITUFBeGhqcWMyYk4zK2tVQ212NUNuWmVBRFEwZEhCNVArTXc3aFJ3NnMzZWxLcnlXUlNUQmc3RWpvNjJsaTEvZ2ZrNStkRFlHeWliWk9pWTNHaENGSjNmTVVveVNTRUVFSUlJYlZlczJiTm1ndUNzQkxBNisxaFVZMktwNTZ5WjVtb0ZnQTl4cGloVk9CWlVLbCtna1F5Unk2WFkrOEJIMGdFQVNPR0RZWkVRaE1PU1ZsS3BSSS9IVHVPbmJ2M1FTNS9Odk5hQkE0cU1wS2ZxRG0wVWlqSkpJUVFRZ2dodFo1VUt0VURJT09jRndHNHlCaXJsb0lvbkhNOXh0akFjcDR2OTNqR0dEam5SWnp6R003NUV3REJvaWdlRFF3TXZGRjhqSDFqbDZzQWRpUW1KZHV1V0x0UmlJbDdpa25qeDhETTdPWGJocEQzUzNwNkJqWnY5OEpQeDQ1RG9WQ0lqTEU0bFNoK0d4TVcrRjkxeC9ZaVNqSUpJWVFRUXNnN2d6R1d6em5mTEpmTHIxWkgrNXFhbW5ZQUJnS1ZLdnlUd2prL0pZcmlUNklvUmt1bDBweVVsSlRjdUxpNFVzVi9vaDhGbmJWcjR0SmZnT0NoVktxKzhQN3hpT1JoY0FqR2pScU9ibDA2UVNxbHIrenZNNlZTaVN0LysySDNmbS9jdW5NUG9zaFZBRTZwdUdwRlRGalFQWFhIVng3Nkw1WVFRZ2doaEx3ek9PZmduQmNFQjFmUEhvTHU3dTU1eno5K0xxSGtqTEVDQU5taUtENWdqSG5sNU9UOEVoNGVYbGlKWm5sTWFOQmRPenVYU1JJZFhCUkZ5ZG83OXdJTUk1NUVZZHpvNFJnMWZDaTAvOW1LcExxSm9naUZRdkhhMjZaVXA3Q3dNUGo1K1dIMDZORmxYanQyN0JoMGRIVHc2YWVmdnJIK29xS2lZR2hvaURwMTZyeXhOcXVxcUVpQnZRZDlzTi83UjZTbXBZTnpaSUdMbnNvODFhRzR1SWZwYWd2c0ZTakpKSVFRUWdnaDVEWDhNeFUyRjhCZHh0Z3R6dms5bFVwMU16QXdNUEoxMm91SkNjb0FzTnV1aVd1aUJHeDlla1pHZzdVYnR3Z2hZWSt3NEx0dllXcHFBa0VRM3V4RnZPRHk1Y3Z3OFBEQXVYUG5ZR3BxQ2xFVVM5Yit2UXhqRE5yYTJxV2V5ODdPUmtoSVNKVmowTmZYaDdPemM1bm53OExDY09EQWdUSkpwbHd1eDdadDIrRG01dlpHazh3eFk4Wmc2TkNoR0RkdTNCdHJzN0pFVVVSYWVqcFdyOStNRTZkK0FlZGNCQkROVld4cTlPUEEzd0NVUDR4ZVExQ1NTUWdoaEJCQ1NCVnh6cU1BK0toVXF0K1VTbVZVY0hCd0dnREZtMmc3SmpUd0Yxc25wMUFwbDgwRXcvQmZmenVuRnh3Y2l1bFR2c2JISDNWNXE2T01UNTQ4d1pkZmZ2bks0N1MwdEhEdDJyVlN6ejE2OUFpVEprMkN1Ymw1cFpQanJLd3NORzdjR1B2MjdhdDBqQmN2WGtSdWJpNzY5T256eW1NZlAzNk11TGk0TXM5MzdOZ1IvdjcreU12NzMwQzFRcUZBWkdRay92cnJyNUxucEZJcFB2end3MHJIOWpvVUNnVit2M0FSMjczMklPeHhPQUNleXptT3FoUnNkZHlUZ01mVjJ2a2JRa2ttSVlRUVFnZ2hsVlJZV0ppbXFhblp4ZC9mM3c5dktLa3NUMXhJeUdOcjY1WWVVbDFsZ0NBUlZ6eUppamJ4WExvQzk0T0NNUHViNlpESlpOWFZkU2xXVmxaWXQyNWR1YTg5ZlBnUVBqNCtVQ3FWNk4yN2Q0VnRMRnUyRENZbUpwWHFiL3YyN1VoTlRhMVNqRC8vL0RNWVkwaFBUOGZKa3ljclBLNUhqeDQ0ZGVvVURoOCtYT2ExUC8vOEV6NCtQbmo2OUduSmMzSzVIRGR1M0NnWmpjM0p5VUYrZm42WlpQcE5VaWdVMkxCNU80NzRua0JXZGpZNDV6bWlDaDc1R2ZMRHFhbGhPZFhXOFJ0R1NTWWhoQkJDQ0NHVjlNOWF6OHR2bzYvNCtMdjVBSGJaTjNTN0RTay9sSldkM1dqZndSOWwvdjZCV0x0eUtlenQ3Q0NSVk8vMFdWMWRYWFR0V25ycjBZS0NBbXpmdmgySER4K0duWjBkNXMrZmo1WXRXMWJZeHJScDB5cmRuMEtoUUxObXpVb2VpNktJSjArZTdjNlJrcElDVVJRUkhoNE9BREF6TThQVHAwOXg5KzVkQU1EcTFhdGYybmJyMXEzaDRlRUJEdzhQQUVCTVRBeUdEeCtPTm0zYXdNaklDRnUyYkNsMWZMZHUzVEJreUpDUzZiSkhqeDdGNXMyYkszMHRWU0dLSXFLaVl6QnYwZmU0ZGVjZUFDZzQ1eEVxcmhvZSsvakJuV3JwdEJwUmtra0lJWVFRUWtnTkZoMSszOSt5WWNNdTJsTGRPUnhzckg5Z2tPR0VLVE14NnFzaCtHTEE1OURVMFBqWGZmajcrNk9nb0FCaFlXRUFnRHQzN3NEQXdBRDE2OWVIcGFWbHlYRTNidHpBOHVYTGtaeWNqUEhqeDJQMDZOSFFlRVgvSjA2Y2dJV0ZSYVhpV0xwMEthS2lva29lNStYbGxabXVXL3o0dSsrK3c0VUxGNkNqb3dNdkx5L282T2lVMitiNTgrZmg1ZVZWYXBweGJtNHVaczZjQ1Nzckt5eFpzZ1RIamgxRFJrWkdxZlBrY2psdTM3NE5sVW9GQUhqdzRBR1VTaVc4dkx3Z2s4a3dac3lZU2wzVHF4UVZGZUhrNlRQWXZkOGJUeUtqd01IekdJZVhpc3ZYeDRhRnhiK1JUdDR5U2pJSklZUVFRZ2lwNFJMRHcxTXNMRnc5dFl4VkY4RWxlNTlFUmxtc1dyOEpOMjdmd2VKNXMyRnFXcm5wcUJWWnZIaHhxYldLOCtmUEIvQXNrZnZ5eXkrUmxaV0ZqUnMzNHBkZmZvRzd1enUyYk5rQ0J3ZUhTclhkdjMvL1NzZng0a2ltbnA0ZXpwMDdCd0E0ZVBBZ1RwMDZoUk1uVGdBQWJ0MjZCWDkvZjB5ZVBCbk96czZJaTR1RHZyNCtEQTBOUzdWcFlHQUFBQ1ZUakVWUnhJSUZDNUNabVFrZkh4OW9hMnNqTmpZV2lZbWx0MVpWcVZSSVQwOHZHVGxOVFUwdEdVblZla1BWZmxOVDA3QnEvU2FjdTNBUmVmbjU0QnpKS2k1T0tNcGtmeVFsaGVXOXVvV2FpWkpNUWdnaGhCQkNhb0drcE1BOEpPRk0zYnFPTFNTNldqL201eGQwK08zM0M3TEVwR1FzWFRBWGpvMGJRaUtSdkZiYlBqNCtFRVVSMTY1ZGc2ZW5KM3g5ZldGc2JBeHRiVzM4OGNjZldMMTZOUlFLQlJZdVhJaStmZnVXYk4xU0dldldyWU94c1hISjQ2eXNMQnc4ZUJELytjOS95b3lDN3Q2OUcrbnAvOXVaZ3pFR1UxTlRBRUJRVUZDcHh4Y3ZYa1M5ZXZVd2ZQaHdBTUR5NWNzUkhSMk5YMzc1cGRUN1VGUlVCQUFsZlczYnRnMStmbjdZdG0wYnJLMnRBUURmZnZ0dG1iaTdkZXVHbmoxN2xwa3V1M2J0MmtwZmUwVlVLaFVpbzZJeForRVMzQXNJQkFBbDUveHZsVkkxTGpiOFFjUy83a0ROS01ra2hCQkNDQ0drRm9tTkRZdDNjSEFlSW1yS3hqSEdadHp6djI4eWV1SmtqQm8rRklPLzZJODZSa1pWYnJONHRLOTR5cW1CZ1FHTS9tbG53WUlGVUNnVWtFcWxXTHQyN1V1VHJMTm56OExBd0FBUEhqd0FBS3hZc1FMYTJ0b2xpUjRBeE1YRjRjYU5HM0IxZFVYNzl1MUxuZCszYjE4b2xVb0VCUVhCM055OFpKcHRRa0lDZ29LQ29LR2hnYWxUcDJMKy9QbFlzV0lGa3BPVElaUEpFQklTZ2x1M2JtSEdqQmxsRW0yRjRsbDlKZzBORFVSSFIrUEFnUU93c2JIQitmUG5jZjc4ZVFEUGtzd3RXN1lnT1RtNTVMeTh2RHljTzNldVpBcHhlVlZwWDBkR1ppYU8vM3dhZS9ZZlFuSktDamg0T2pqZkRMblNLellxT1BIVkxkUjhsR1FTUWdnaGhCQlN5MFJGQlNjQ0xWZmJOUzY0SkFpeTdTbXBhUzZidHU3RWcrQVFMSnpqQWN0S3JvR3NEQThQRDZoVUtodzRjQUFXRmhibzFhc1hBR0RMbGkxd2MzTkRwMDZkRUJBUWdQUG56NWRNSTUwMmJSb0tDd3NyYkZOTFN3dmUzdDd3OXZhdThKaFJvMFpoL1BqeEFJRFRwMDlES3BWQ0VBVEk1WEtNR2pVS1c3ZHVSY09HRFFFQVhsNWVzTFMweEdlZmZZYlRwMCtYMnM2a3FLZ0lnaUJBSXBGQUtwV2lZOGVPQUlEazVHUWtKaVlpUER3Y00yZk9SSU1HRFVwR1NRSEF6ODhQNXVibUpYdDJpcUtJK1BoL3QwUXlQU01EQzVldXdNVkxWMUZZV0FqT2VaQ29FcitKZVJ4MEdkVllyZmh0b3lTVEVFSUlJWVNRV3VtdUl1WVIvclpzMHJ5UEZoZDNLSXFLdXA0OTk0Zm0vZnNQc0dYamFqUjFjb0tHeHIvZjZtVGd3SUZJVGs3RzJyVnJNWFhxVlBUdTNSdEpTVWxZczJZTmV2YnNpVDU5K2tDaFVPRFBQLzhzbVpKNjhlSkZBTS9XTVJZWHpxa3NYVjFkNk9ucGxUd3VLQ2pBMGFOSDBiNTllOXk3ZHc5YnRtekJsQ2xUTUgzNmRKdzhlUklQSHo3RTFhdFhzV2JOR2lRa0pHREpraVhRMU5SRXo1NDlBVHhMTW92anNyR3h3ZXpaczB1bXlXN2J0ZzNKeWNuUTBkRXBzM2JVeDhjSDd1N3VHRDE2OU91OWNjOHBLbElnT0NRVTA3NmRnN2o0ZUlEelFnNStRdzVoVk9Mam9LaFh0MUM3VUpKSkNDR0VFRUpJTFpZWUdoQmxhMnZiWDZabk1vNXpQdU5wUWtLOWtlTW5zVkZmRGNISXI0YkN4TGpPdis3RDE5Y1htcHFhNk5TcEV3Q1ViQnZTdkhsekFFQitmbjY1MVYySERCbFNhbzFsWlF3Wk1xUmtteEhnV2JJbmxVcng0WWNmNHQ2OWU5RFMwc0ttVFpzUUd4c0xxVlNLOWV2WG8yM2J0dmpvbzQ4QUFEMTc5c1NtVFp2UXVYTm5hR2xwb2Fpb3FLU3k3Tm16WjdGMDZWTDgrZWVmME5IUlFVUkVCQm8wYUlEVTFGU01IRG15VkJ6WjJkbnc4ZkVwcy9mbXZIbnowS0ZEaDBwZlQxWjJEdlllOE1haHc3N0l5TXprQUNJNXNGMlJuYm9qTVQ0K3YwcHZUaTFCU1NZaGhCQkNDQ0cxWEZ4Y1hBRVF0OTIrb2NzZEpoVzI1dWJtdGRpMXp4czNidDNCbXVWTDRHQnZWNlgySGoxNmhBMGJOcUIzNzk1d2NIREFvVU9ITUhMa3lKSVJ4dlBuejhQZTNoNTJkcy9hemN2THEzQUxrY21USjJQdzRNR1Y2cmU0eUU2eHpNeE1IRGh3QU9QR2pZTlUrci9VUlU5UEQwNU9UdGkzYngrZVBIbUNZOGVPbGVxdmYvOFJHaElxQUFBZ0FFbEVRVlQrOFBiMnhvUUpFMUJZV0ZpU1pMWnExUXBLcFJKWHJsekJ4eDkvakljUEgrTFRUeitGZ1lFQlBEMDlTL1U5YTlZc2RPM2F0V1I2Y0xGR2pScFY2bG9BSUNZMkRyTVhMSWIvL2FCbjYxSVpEK1VLUGpZNlBPZzJBR1dsRzZwbEtNa2toQkJDQ0NIazNhQ0tEZys2RGx2Ymp2YjZKcnNLaTRyNjM3N3JyOTF2OEFpMjZudFBkT25VOGFWN2FvcWlXTEpINWRTcFUrSGc0SUQrL2Z0ajNyeDVNREl5S2hucGUvVG9FYTVldllwcDA2YVZuSnVYbDFkcWl1dnpFaE1URVJ3Y1hLa0xLQ2dvS1BYWXdNQUFqUnMzeHBBaFEzRGh3b1ZTcjEyL2ZoM2J0bTJEcnE0dVBEdzhVRlJVaEtLaUlzamxjb2lpQ0c5dmJ3d1lNS0JVa21scWFvb09IVHJnNE1HRE1EUTBSR3BxS2pwMzdveWlvaUk0T2pxV2FsOGlrY0RVMUxUTTh3Q2dWQ3BMSmIwdlVpZ1V1SGo1S2p5WHJrUnlTZ29IWS9rQS96VXFLM1VNM3RIUnkrZFJra2tJSVlRUVFzaTdKQzZ1SU5yWllLeURTbllSREhPeXNySWF6NTYvR0o5LzFodmp4NHlFamJWVnFjTlZLaFVPSFRvRVgxOWZKQ1Frd01YRkJTTkhqa1M3ZHUzZzRlR0JpSWdJN05tekI5cmEyZ0NBN2R1M3c4REFBQU1HRENocEl5Y25wOElrODl5NWM3aHk1VXFwNXpJeU1pQ1ZTcUd2cjEvbStlY0pnb0R0MjdlWDlQMDhGeGNYdUx1N3c4YkdCc2JHeGpBME5JU0JnUUVNRFEwaGtVZ3dkKzVjM0x4NUV3VUZCYVhPSHp0MkxFYU5Hb1ZseTViQnpzNE9MaTR1bURCaEF1N2R1MWVtai8zNzkyUC8vdjFsbnZmeDhTa3BDUFNpaE1SRTdEdjRJM3hQbkVKMlRnNEFSSUZqcVRJMzdTamk0d3ZLUGVrZFEwa21JWVFRUWdnaDc1cmc0S0lvd052YTBkVlBnL01OMlRrNXZROGQ4Y1h0ZS81WXNtQXVXcnE3bGV4MUtaRkljUDc4ZVZoWldjSFQweE90VzdkR2ZIdzh4bzRkaTRpSUNLeGF0UXBPVGs0QUFHOXZiMXk5ZWhWejVzd3BsVlJtWldXVmJJUHl2QlVyVnNER3hnYUZoWVc0Y09FQ3hvOGZEOFlZdnZycUt6Um8wQUJMbGl4QlpHUWtZbUppMEs1ZE80U0docFpwcDZKcHVIcDZldGl6WjArRmI4RnZ2LzJHT25YcTROU3BVNlhhY0hGeHdTZWZmSUl6Wjg1ZzNMaHhZSXpoaHg5K0tGT2dxRStmUGhnNGNDQkdqQmhScHUzeVl1S2M0KzY5QUN4ZnN3RkJENE1oaWlJNDV4Y2dpdE9pSGdVOUJsQzFDa2kxR0NXWmhCQkNDQ0dFdkp0VThXR0JZUTRPRGdPZ1piaGNWSW5qUWtJZkdVeWNPaE9lYzJmaDQrN2RvUDNQbGlNN2R1d29sZHc5ZVBBQUtTa3A4UEx5Z3B1Ykd3RGc2dFdyMkxKbEN6cDA2SUNCQXdmK3J4T1ZDcEdSa2VqV3JWdXB6am5uNEp4ajNicDF1SHo1TW14c2JOQ2pSdy9VcTFjUG9paVdISGZwMGlWNGVYbEJVMU1UWGJwMFFjLy9aKysrdzZJNjJqNEEvODRXT29vdGdwS0lYVEVTc01RVyt4dU5tbWpzeHNUdUowYkJYa0VsSW1xTVlvOWlqWW8xUmcwMkZEVzJpSW9SS1FxaUtFVlFwQWpTZHRuZGMrYjdBM2ZEdXJzVVJRSHozTmVWUy9hY09YTm0zNWRoejdQenpFelBuckMxdFMwMEhiVTRxbFNwQXJsY2p1am9hSHorK2VlYTQ5bloyUWdORFlWRUlzR09IVHVRbDVlSDRjT0g0Nk9QUHRLNm51TTRHQnNiNjR5MjZpT1R5M0hsNzBDNGVTeEJlbm9HQUpZTmhxMDVhVXFQbEpTSTdMZDZJeFVRQlptRUVFSUlJWVI4d0dKalkrVm8wTUR0RTdIWmRSRzRXUzllcEg4K2EvNGk3dHZBRy9pL01hUFFzRUU5bmRIREhqMTZvR1BIanBvMDA0TUhEOExiMnhzTkdqVEFzbVhMc0g3OWVxaFVLbGhhV2lJOFBCeXBxYWxvMjdhdDV2cDkrL2JoMEtGRFNFeE1oSk9URTFhdFdvWGMzRnpjdkhrVEZ5NWNRSFIwdENaNEhUTm1EQVlQSG94ejU4N2gxS2xUY0hWMVJlWEtsZUhtNW9iLy9lOS94WDZmTjIvZXhLbFRwMkJsWlFVek16TW9GQW9FQlFVaEl5TkRzeHFzWEM3SDNMbHprWjZlanYzNzkrUDA2ZFBZdTNjdjl1L2ZEM3Q3ZTlqYjI2TkdqUnF3dExURXBFbVRJSlZLY2ZMa1NUREd3UE04VkNvVmxFb2xsRW9saGc0ZENpTWpJMFE5ak1adnUvZmgySW1UVUNwVkRFQXdnN0E2VGlVN2dwUm93NXVGZnNBb3lDU0VFRUlJSWVSREZ4MmRGdy84VWFleHcyMEFYanpQRHpucWQxSnlOK0krRnMyZmhYWnRQdGU1UkIxZ3hzYkdZczJhTldqV3JCbldyVnNIQ3dzTEpDUWthUGJDTkRjM3g4aVJJOUc1YzJmTnRUelB3OUhSRVN0WHJ0UXNuTE4wNlZJY1BYb1VITWVoVHAwNld2dFNXbGhZb0gvLy91amZ2ejlpWW1KdzlPaFJ6ZllveFdWbVpvYXpaODlDcGZwMzBkYnExYXRqN05peDZOT25Ed0JnelpvMXVIMzdObGF1WEluNjlldkQxZFVWMzMzM0hZNGZQNDdnNEdCY3Zud1ptWm1aa012bG1wRllmWnljbkRCeTVFamNDUW1GbTRjWEhqNTZESjRYZU1iWUlWNnAvQ25oY2VUREVqWCtBOE9WZFFOSXlUZzRPTFNSU0NSL01zWk1PSTRiRmh3Y2ZMYXMyMFFJSVlRUVV0WWNIUjI3aUVTaUE0d3hFOFpZLzVDUWtFdGwzYWJ5cTRGeG5jYW03cHhJNUFJR0s0bEV6TTJjNm9JZnZoc0Njek16elZ6TmdrSkRRMkZ2YncrcFZLbzV4aGlEU3FYU09sWWVNTWFnVUNnZ0ZvdDFVbTZqbzZPUmxwYUdObTNhdkZHOWpERUlnb0JjbVF4L0hEdU81U3ZYUUtWU01ZN2pYZ3FDc0QwdUtuY0I4TjhjdlN5SVJqSUpJWVFRUWdqNVQ0bk9pNHZDb2pxTlA3dkljVmpFODhJWDN1dCtsWVNFM1lXTDgzaDgycXlwemhYcTFOYUNPSTRyZHdFbThPOWNTbjBhTkdpQUJnMGF2SEc5SE1maFlmUWpyTm5vZzR1WHIwS2w0bmtBVnhoaksrS2l3bWp3NXhWUldUZUFFRUlJSVlRUTh2N0ZSWVZlVktyWUNBYTJuZWQ1bkx0d0VjNnVNM0Q0cUovV3dqd2tueUFJK1BQRWFZeWZOQlhuTGx5RVVxa0V3UGFvQk5tSTJQdWhBV1hkdnZLRVJqSUpJWVFRUWdqNWowcU1Ea3NBOE9NbmpUKzdKaEt4VlUrZlBhdmgvcE9YS0NZMkR2ODNaaVNxVkxFcTZ5YVdDeTlmWm1MTGpsMzRiYzgreVBQeUdEZ2tjN3l3TVBaQitMYXlibHQ1UkNPWmhCQkNDQ0dFL01mRlI0WHVFd1J1SUlCVFNxV1NiZDI1RzlQbnV1UHZ3QnYvNlZGTlFSQncvZVl0VEovcmpxMDdkK2NIbU1CWlFlQUd4andJMzFIVzdTdXZLTWdraEJCQ0NDR0VzUGlva0dzS1FUYVdnYzNoQlQ3M3l0K0JtRFYvSWZZZFBBeUZRbEhXN1h2dlZDb1Y5aDA4akZuekYrTFNsYi9CQzN3dVkvQ1FLZG1vK0tpUWF3RCt1OUYzRVNoZGxoQkNDQ0dFRUFJQWVQcmdRU3FBMVI4M2NVZ1VBOHVlSjZmVVdienNGKzVCOUNOTWQvMFJWYXlzOUs0Kyt5RmhqQ0hqNVV0czNMd051L2NkQk0vempBTVNlYkE1VDZMQ2ZnZkFsM1VieXpzYXlTU0VFRUlJSVlRVUpEeTVIM1pBeGZoK0FIYnh2Q0RiZC9Bd1JvNzdFUmN1WFhtMTRNMkhTYVZTNGNLbEt4anI3SXJmZlBlRDV3VVpCK3dYVk9qNzVIN1lBVkNBV1N3VVpCSkNDQ0dFRUVKMEpFVGREY3RtOHFrTXdpSXdaRWJjajhLOEJZdXhhZXNPOFB5SEYyc0pnb0J0Ty9kZzNvTEZDQTIvQ3dia01yQUZUUDdTSlM0NjlFNVp0Njhpb1hSWlFnZ2hoQkJDaUY2cFVWRlpxY0NxT28wZGdqa09XOU5lcE51dCszV0wrTmJ0TzFqdXVRaTFhOWxBSktyWTQxYUNJQ0R4NlRNc1h2b0wvcnA4Qll5QkI1REFsR3hNM0tQUWkyWGR2b3FvWXY5R0VFSUlJWVFRUXQ2NXVLaXd2NVJLZEFIWWRqQ1dIWGdqQ0JOZFo4RHY1T2tLUGFySjh6eE9uUW5BUk5jWnVIamxLaGhqY29CdFowem9TZ0htbTZPUlRFSUlJWVFRUWtpUkVxUERFcW8zYmp6YmdqTytETVp0am94NlVQbW5wU3R3TStnZnVNMlppVXFWTE11NmlTV1NtWm1GWDlhc3gwbi9zOGpNekFJWU1qbUJ1V1p4ZWNkU282S3l5cnA5RlJrRm1ZUVFRZ2doaEpCaWVaVStlOEMyWHROL0pFWkcrN0t5c3AxK1Arb25lWnIwSEl2bXowYTl1bmJsUG4xV0VBUThTVWpFUXM5bHVIYjlKZ1NCOFFBTFZqRitmTUtEdTJGbDNiNFBRZm4rRFNDRUVFSUlJWVNVT3dtUEl4OHFGTXBCQWhOK1lReVpmd2Zld0ZoblYrelpmeEJaMmRsbDNUeURzckt6Y2VEd0VZd2FQd2wvQjk2QUlBaFpETUlhaFVJNUtDR0tBc3pTUWlPWmhCQkNDQ0dFa0JKNytqZ2lIZzBhZUg0aU12dExKQlp0U1hqNnRQNHZxOWNqSWpJSzgyWk9ROVdxVmNxNmlWcXlzckxodWZ3WCtKODlqMXlaREF4NHhIaHVhcHp5NVFYRXhzckx1bjBmRWhySkpJUVFRZ2doaEx5WjZPaTgrQWRoRndTbHNpOFQyRlc1UEUvNXg3SGpHRFpxUENLam9xQlVxY3E2aFZDcVZJaDYrQkJEUm96QmtUOVBJRmNtVXpLd0lFR3A3QnYzTU9RVUJaaWxqNEpNUWdnaGhCQkN5RnVKajc0WElWSm1mY01ZV3dUR0VxSWZQY2J3MFJPd1k1Y3ZYbVptbGxtN2NuSnlzR09YTDBhTW5ZaW9COUVBWXdtTU1hOU1aYzZYOGRIM0lzcXNZUjg0U3BjbGhCQkNDQ0dFdkxYSGp4Ky9CTERxazBZT3QwUWkvUHJ5WldiajladTJJdkJHRUZZdTgwVE5qMnE4MS9ZOFQwN0d2SVdldUhuck51UnlPUmhqY1lMQXhzVS9VRjBGb2hYdnRUSC9NVFNTU1FnaGhCQkNDQ2t0cXZnSFlSZUUzUFIyWU95a1RDYVhYYjEybmZVZFBCeFhyMTJIVXFsODl3MVFxWEQxMm5VTS9uNE1MbDM1bThsa2NobGo3SXhLckdvUi95RHNBaEJCQWVZN1JrRW1JWVFRUWdnaHBGVEZ4OGVuTS9uTHdReHNEb0Q0bEpSVVRKL2pqdFhyTnlFMUxlMmQzVGZ0eFF1czM3UVYwK2U0SXlIeEtRQThZeHhtNTZRcEJ5ZmN1L2ZpbmQyWWFLRjBXVUlJSVlRUVFraXBpODFmVUdlTGJaUG1seVZNdk9WRmVucTdIYnQ4RWZUUGJYZ3VkSU45MDhiZ09LNVU3c1VZdzczSSsvRDYyUnZCSWFGUXFWUmdETGVVdkhKQzRzT0lld0RlL1JBcTBhQ1JURUlJSVlRUVFzaTdva3k0SHg0dVN4ZStGQVJodTVKWDVkd0pEY2YvVFo2S0N4Y3ZJeTh2NzYxdmtLZFE0TnIxbTVnd2VScUMvcmtOcFVxVkt3akNkc2pSSS9GaFJBZ293SHp2S01na2hCQkNDQ0dFdkZQUG40ZmxLTE9rVXdXZVRXSU1ZVW5QaytFeVl5NlcvTHdLc1hIeFlJeVZ1RTdHR0dMajR2SHp5alg0djhuVGtQUThHUXpzSGhOVXJuek9peW14c1NFWjcrQ3RrR0tnZEZsQ0NDR0VFRUxJTy9mMDZlMWNBTDYxbTN4MlE4cTRsWGw1aWo0SER4OFZoOStMaE9mQ2VmaXMrYWNscXU5KzFFUE1XK1NKaU1qN1VLbFVBc0NkNUpYTS9jbWp1L2NBbER4cUphV0dSaklKSVlRUVFnZ2g3d3RMdkIvNklDZE44VDBEMnlUd1FtWlkrRjAyYk9RNC9ISE1EN201c2tKSE5SbGp5TTNOeFIvSC9ERGd1eEVJQzcvTGVKVXFpekcyTXlkTjhmMlRSMkYzUVFGbW1hT1JURUlJSVlRUVFzaDdsWklTa1kwVVRQMmt5V2NCSXNCZExsZTBkdmZ3RWwrL2VRcy8vdDlZTktoZlQrOTE4VThTc0hialp2Z0hYRUJlWHA0QUlFamdzVEx1WWRneFVIQlpidEJJSmlHRUVFSUlJYVFzc1BqN29hY1lZOFBCMkI5S2xRcCtKLzN4ZjVPbjRlejV2M1FLWDdoMEJXTW51dUxFNmJOUUtCUUFZeWNZWThQakhvYitDUW93eXhVS01na2hoQkJDQ0NGbGhjVkZoY1hFUm9VT1k0SXdqZWVGdE5pNGVEWjExbnhzMnJvRG1WbFp5TTdKd2FhdE96Qmw1anc4am9sbFBDK2tNWUdmR3hzVjltMWNWRmdNQUtHczN3VFJWaUhTWld2VXNMY1FWeE9xU3dWeERiRklhbDdXN1NsTE1oVmYxNHhqaVp3SVVubWVVTit1aVdPWHNtNVRXVklKTEZmTXNaU2N0THpVMU5Tb3JMSnV6MzlaalJyMkZtWlZKVFVFeGxmL3IvZFRvbzM2YWZsQi9aUVlRdjJVbEFleFVXRWJQbW5ZL0o1SUxISlRLQlJkMTIzMFFVallYVWdsRXB6NzZ4SlVLaFVBN2dwamdtZGNWUGpsc200dk1heDBkajk5UjJyV2REQTNyUUozRHR3MzREZ1RNR2JDdUlvUkdMOHpqRUhNaWNRTURFTCt0emIvNmRRQWprRUZqcE16c0R3d0JPU0lsSXRTSWlLeXk3cGQveVUxN08wdHpBV0pHL1ZUWWdqMTA3SkgvWlFVNVVQb3A0Nk9qbDFFSXRFQnhwZ0pZNngvU0VqSXBiSnVFM2tqbkoyZGZVM09XT0lDRVRjSDRLVDVoNWtTRE9zRm1jSTdMaTd5V2RrMmtSU2wzSDdBMUc3Z1lDdVZpSDRGMk5mZ09KRllMSWF4c1JIRVluRlpONDJVSXp3dlFKR1hCeFhQZzRFMU5SZWt6VXdhZkRycFNmVGRSMlhkdHYrQzJnMGNiS1VDdHdQQS84QnhJb2xZRENQcXArUTExRS9MRnZWVFVoelVUMGs1d21Kakk1SUFlSHpTc0htOFdNSzVNOFpKQkY1WUhQOHcvRGNBeXJKdUlDbGF1UXd5YTlWcWFTYVJxblp4UUhlcDFBamR1M1JDNjVaT3NLMWRDNWFXbG1YZFBGS09aT2ZrSUNIeEtZTHZoQ0xnd2w4aWhVTFpReXlSN0t4WjA2SDM4K2RoT1dYZHZnL1p2LzJVNnk2VlN0RzlTeWQ4M3JvbGF0dFlVejhsV3FpZmxoM3FwNlM0cUorU2NvaXZiSUxySXJFb0hJQ1J3T002S01Dc01NcGxrQ20xNUtkekRGMk5UWXl4Wk5GOGZObXRLeXBWc2dUSGxldnNYbEpHR0dNWTBPOXI5UHl5RzJhN0xZSk1Kdi9DeEFyejhSd0x5cnB0SHpKMVB6VXhOWUhud25uVVQwbWhxSitXRGVxbnBDU29uNUx5UmlLUlZPVTRyaVZqekVRa2tWUXQ2L2FRNGl0M3E4dmEydHFhaWpnMmpPTTRVYmZPSGRHcngvOVF1WElsK2tBa0JuRWNoMHFXbHVqZXBSTysrckk3T0k0VGlVU2lFYmEydHFabDNiWVBWYTFhdGN6VS9iVFBWMTlTUHlWRm9uNzYvbEUvSlNWRi9aUVFVbHJLWFpESlRLcFdBOGVaU0NRU05QL1VIdWJtdFBnZEtSNFRFeE00T2pTSGtaRVJHQ0NWU2kwL0t1czJmYWlNS24zMGticWZmdGI4VStxbnBOaW9uNzQvMUUvSm02SitTZ2g1VytVdXlPVEVRbFV3Wm1Ka1pBVGJXalpsM1J4U3dkaFkxNFNwcVFuQVlNUWJTNnFYZFhzK1ZMeWdyS0h1cDlZMTZkbURsQXoxMC9lRCtpbDVHOVJQQ1NGdm85d0ZtUkplWk1ZNFNNUmlFUzFLUUVyTTB0SVNVb2tVNENBV1FVeS9RTytJV0NRMVYvZFRDd3VMc200T3FXQ29uNzRmMUUvSjI2QitTZ2g1RytVdXlDU0VrTktVa1pHQjZPaG9wS1dsbFhWVDNxa0hEeDVBRUlTeWJnWWhieVExTlJXQmdZSEl5TWdvdFRwVktoWEN3OFB4L1BsekFQbC9DOTZtaitUbDVTRXBLYWxZWlRNeU12RHk1VXU5NSs3ZHV3ZC9mLzgzYmdjaGhGUUVGR1FTUWo1WTZlbnBHREZpQklZT0hZcmp4NDhYKzdvblQ1N2c1czJiYi9TZitvSDJkUkVSRVJneVpBakN3OE4xenAwNWN3Wmp4b3lCVXZsbUs3UEh4c2JpdSsrK3d4OS8vUEZHMXhQeVB1WGs1T0R4NDhkYXg0S0NndURxNm9xb3FLaFN1MDllWGg1R2p4Nk5ZOGVPQVFDbVRwMktzV1BINHRFajdXMGZjM056c1h6NWNxU21waFphbjdPek0yYk1tQUdlNTR1ODk2cFZxL0ROTjk5ZzI3WnRrTXZsV3VmT25EbURqUnMzbHZEZEVFSkl4Vkl1dHpBaGhKQzNwVkFvTUhQbVRDUW5KK1BUVHovRjVzMmIwYmh4WTdSdjM3N0lhNDhkTzRiZHUzZS8wWDNuekptRG9VT0g2aHcvZi80OFltTmo4ZkhISCt1Y3M3VzFSWGg0T0g3NzdUZE1tRENoMFBvek1qSnc4K1pOcldOLy8vMDNBRUFzRnVQczJiTjZyNnRYcng0YU5teFkzTGRCeUR2ajUrY0hiMjl2Yk55NEVlM2F0WHRuOXpFeE1RRUF6ZWpsNHNXTDRlYm1odUhEaDhQTnpRMzkrdlVEQUVSSFI4UGYzeDhYTGx5QWw1Y1gyclp0cTdjK1oyZG51TGk0NFB6NTgralpzMmVoOTU0MWF4YU1qSXpnNCtPRFAvLzhFNy8vL3J0bTRTVzVYQTRqSTZQU2VwdUVFRkl1VVpCSkNQbmdaR2RuWThhTUdRZ05EWVducHllNmQrK09TWk1tWWM2Y09mRDI5a2FiTm0yS1ZVOWdZR0N4Ny9ueTVVdjA2dFZMN3puR0dNNmZQNDkyN2RvaE5EUVVLU2twT21YcTFxMkxvS0FnVksycXV3M1l4eDkvckduemt5ZFA0T2JtQmlNakk0aEUveWFqbUppWVlQWHExWHJ2TDVmTE1XclVLQW95U1psampPSElrU093c2JFcGRqOThVMkt4R0JLSkJDcVZDZ0JnWjJlSDNidDNZK3ZXcldqZHVyV21uSU9EQTNidDJvVnAwNmJCeGNVRlc3WnN3WXdaTXpUWHZjN1QweE9lbnA1YXg1bzJiWXJ0MjdlRE1ZYnc4SEE0T0RoZzBhSkZHRGh3SUtLam8yRnVibzR2di93U1BNOGpOemNYUE0ralc3ZHVXblYwNjlZTkN4YlFkcFNFa0E4REJabUVrQS9LOCtmUE1YWHFWRHg4K0JDelpzMUNuejU5QUFCcjE2N0ZwRW1UNE9ycWl2bno1Nk4vLy81RjFtVnNiRnpzK3hZMk1uSGp4ZzBrSmlaaXhvd1orUFBQUHhFYUdxcTNYRnBhR2padDJxUnp2RnUzYmpvUDVCczJiRUNyVnEySzFiYk9uVHNYcXh3aDc5cUZDeGNRR3h1TFBuMzZhUFdEdUxnNEFNQ2pSNDhNOXFXYU5XdWlWcTFhbXRjclZxd29NZzFlcFZKaDM3NTlPSFRva05ieC9mdjNBd0QrL1BOUDFLaFJBL1hxMWNPZVBYdHc5T2hSdEdqUkFybTV1UmcwYUJBKy8venpJdC9Uc1dQSDhPTEZDd0RBdVhQbk1ILytmRGc1T2NIVjFSV2ZmZllabWpWckJpQS9YVmNRQk96ZXZSdFNxUlREaHcvWDFMRjkrM2JrNU9RVWVTOUNDS2tvS01na2hId3d6cDgvajZWTGwycm1XUFhvMFVOenJsS2xTdGkyYlJ2bXo1OFBMeTh2QkFVRllmYnMyWHBIRHRWS0Vwd3h4Z3llKy8zMzMyRnRiWTJPSFR1aVM1Y3V4YTZ6TUpHUmtjV2FHd2JBNElnTUllOFR6L1B3OGZFQkFKdzZkUXFuVHAzU0tlUHQ3VzN3K2g5KytBSFRwMC9Ydk03THl3T1FuOFpxeU02ZE8yRnJhNnYxdDZDZ2dudUhXbGxaWWV6WXNRQ0E1czJibzIzYnRzWDZHNUNRa0tDWjUvbS8vLzBQTXBrTUd6ZHV4Tml4WTdGdjN6NDBhZElFQVBEMTExK0RNWVkxYTlhZ2I5Kys2TnUzcjZhT0kwZU9hSDVXOTJ1eFdGemt2UWtocEx5aUlKTVFVdUdscHFaaTNicDFPSDM2TkdyWHJvMzE2OWVqZWZQbU91Vk1UVTNoN2UwTkh4OGYvUGJiYjdoeDR3YWNuWjN4N2JmZmF1WnZGVFIzN3R4aXQwRWQyTDd1d1lNSHVITGxDdnIwNmFONWFMeHo1dzZTazVPTFZhK2h1WlNiTm0zU1NwY3R6T3NManhCU0Z2YnUzWXVZbUJpTUd6ZE9aeTdtalJzM3NIMzdkc3ljT1JOTm16YlZlMzNObWpWMWpoa2JHMlBreUpFRzcrbm41d2RiVzF1RFpWUXFGYVpObTRiT25UdHJaVGZzM0xrVGd3WU5ncHViVzVIdnExdTNibGl5WkFrQVFDUVNvVisvZnVqV3JSdk9uVHVISmsyYUlEdzhYUFAzeU4vZkg1bVptZmpzczg4TTFoY2JHNHVKRXlkaXc0WU5tZ0NWRUVJcUdnb3lDU0VWbGx3dXg1NDllN0I3OTI3STVYTDA3dDBiYytmT0xYUlBRTEZZak1tVEo2TjkrL2J3OFBEQXlwVXJzVzNiTnN5ZE8xZG50S04zNzk3RmJvc2dDR2pUcGcycVZLbWlkVnlkL3NweG5PYllnUU1IY08zYXRXTFZPMkxFQ0wxQkpxWExrb29rSmlZR1c3WnNRWk1tVGVEczdLd3pTdmZzMlRNQVFQMzY5ZUhrNUZScTl6VTNOMGQyZHJiV3NhaW9LTmpZMktCU3BVcFFLQlFBQUM4dkw5eTRjUU1MRnk3VS9QMVlzR0NCWnJTME1QcXlJU3d0TGRHc1dUTk1uRGdSdDI3ZDBxejh2R2JOR2xoYlc2TlRwMDRHNjN2eDRnVmV2SGhCSTVtRWtBcU5na3hDU0lYRjh6ejgvUHhRczJaTnpKbzFDL1BuejhlVksxZUtmZjNRb1VOaFlXR0JmZnYyb1hIanhqcm5PM1RvOEVidDh2THlRdGV1WFhIejVrMWN2WHBWNS93dnYvenlSdlVXTkgvKy9HS3ZVUG42UXpZaDcxTjJkalptenB3SnhoZ1dMVnBVcXNGVFhsNGU5dXpabzNPOFhidDJhTml3SVNwVnFxUzE5eVpqREc1dWJzakx5OFB4NDhkaFptYUcxYXRYWS9QbXpkaTVjeWVlUEhtQ3ZYdjNRaVFTUVNxVnZsRmIvL25uSCt6ZHV4ZFhyMTZGUkNMQnVISGpFQjRlam5YcjFpRWpJd1BMbGkyRFJLTDkrQ1dWU3BHY25BeVZTb1dnb0NCSUpCSzlLMUVUUWtoRlFVRW1JYVRDTWpjM2g0K1BENnl0clRVUGM2KzdldlVxZ29PRDRlTGlvdlBBNk9EZ0FFZEhSd3dmUGx6cm9ZOHhCcEZJaEVXTEZwV29QVEV4TWRpMmJSc2tFZ255OHZLd2JOa3lOR3ZXVEdjRCtOSklseDB3WUFEcTFhdFhyRHBlWHdtVGtQZEpwVkpCSnBQQnpjMU43NWM1YjFPdlhDN0hsaTFidEk3TDVYSlVyVm9WRFJzMlJJMGFOYlQyeGJ4Mjdab21IVldkYmk0U2lUQjU4bVEwYmRvVUlwRkljM3pDaEFsUXFWUTZBZUhyYmFoYnR5NE9IandJQUxoMTZ4WW1UcHdJQUdqUm9nWGMzZDBSSHgrdm1VczZldlJvSERwMENEelBhMlZLdEcvZkhyLysrcXRtZ2ErK2ZmdnFUZUVuaEpDS2dvSk1Ra2lGVnZEYmZuM3pydExTMGhBY0hJemh3NGNiWEMzMjlZZkkzTnhjbUptWkZia1gzdXZVKzFjYUdSa2hLeXNMYVdscFdMdDJMWDc2NlNldGNxV1JMdHU2ZGV0aXA4c3VXN2FzV09VSWVSZXNyS3pnNitzTEN3c0xnNnZCaG9lSEE4aWZtL244K1hPOVpiNzU1aHV0dFBQYzNGelVybDFicTg3SGp4OWo4T0RCbWdDdFpzMmFTRTFOaFZLcGhGUXF4ZTdkdTFHcFVpVU1HelpNcC83WHR4UUJnQmt6WnVqZDkxWnQxYXBWK09lZmZ6U3ZXN1ZxaFZhdFdxRjM3OTZhZlRqcjFLbURWcTFhb1UrZlB1amR1emZhdEdtRGpoMDdhdFV6ZHV4WXRHblRCaWtwS2FoY3VUSWNIUjBOM3BNUVFpb0NDaklKSWVRMU9UazVtbmxaOSsvZjF6dENXcEI2R3dUMUtxN0d4c2FvWHIwNnRtelpncnAxNitxVUw0MTBXVmRYVjFyNGgxUVkxYXRYeC9Qbno3RjQ4ZUpDeStsTGZWWHIzYnUzMWhkQ3VibTVzTEt5MGlvams4a0FBR1ptWmdDQVR6NzVCSUlnSUNFaEFmZnYzMGR3Y0RDbVRac0dTMHRMbmZwalkyUHh5U2VmYVBXcjVPUmtSRVZGR1d4VGVucTYxbXVPNDNSR1ZqbU9nNCtQRHppT0szU2xaL1ZXSjRRUThpR2dJUE1kZXZic0dZeU1qRkN0V3JWaWxYZDFkVVdqUm8zZzZ1cjYxdmZPeU1oQWFtb3FxbFNwVXV6N0YrYlpzMmV3c2JGNTYzb0llVmV1WDcrT3BLUWtuZVBSMGRFQWdCTW5UdWlkWDlXbFN4ZWR4WG9TRWhKUXZYcDFBUGtMK3NqbGNzeWNPUk4yZG5aYTVjTEN3ckJ0MnpaTk9xeDZFUkgxaUttaGg4Ym82R2l0Rkw3Q2ZQYlpaN0MydHRZNVBuTGtTSzEwV1psTWh2VDBkSzE5Qk5Vb1haYVVCelZxMU1EWnMyZjFudnZycjcrd1lzVUsvUHp6endZWC9uazk0eUFwS1FtMnRyWmF4M0p6Y3dIOHV6VkpvMGFOQU9UL2ZkaTVjeWZxMTYrUDc3NzdUbS85MDZkUFI5V3FWYkZqeHc3TnNiMTc5MnBTWWZWUnA4dXFCUVFFRkJsSUE0Q1BqdysyYjk5ZWFKbUxGeThXZTk0MUlZU1VOeFJrRnVIaHc0ZElTVWtwc2x5Yk5tMTBIbUJuejU2TjVzMmJGM3NiaFBqNGVGU3VYUG1OMmxsUWVubzZSbzRjaWFkUG44TEZ4UVZqeG94NXEvcDhmWDJ4ZHUxYWJOMjZGUzFidG56cjloSHlMdXpidHcvWHIxODNlRjdmOWlJQTBLQkJBNjBnVXhBRVBIejRVR2RsMmViTm0rdHNpL0w2eXBQcTEwWE5wYnB3NFFLMmJ0MWFaRG01WEk1bHk1WnBnc3kwdERROGVmSUU1OCtmQjJNTXQyN2RRcHMyYldCbFpZV2Zmdm9KZ1lHQjJMeDVNK3JYcjY5VlQvdjI3YkZ2M3o1a1ptYWlVcVZLaGQ2VGtIZEZKQkpwdnJ4NW5UcHpvRktsU2diTEZLUlVLcEdRa0lBdnZ2aEM2M2htWmlZQWFFWXE2OVdyQnlzcks2eGJ0dzZNTWF4ZHUxYnZITXVrcENURXg4ZWpiZHUyV3NkTG1pNXJiMit2OXpNL0l5TURXN2R1UlowNmRYRC8vbjNVcVZNSGp4NDl3dmZmZjQ4R0RScm9yWnRXbHlXRVZHUVVaQlpoOSs3ZDhQZjNMN0xjMWF0WE5lazVaVW1oVUdEbXpKbElUazdHcDU5K2lzMmJONk54NDhabzM3NzlHOWZaczJkUCtQajRZTVdLRlRodzRBQjk4SkZ5YWVQR2pYcVByMW16Qm52MzdrVmdZS0RCT1hPMU91QUFBQ0FBU1VSQlZKa0YzYjE3RjNLNVhHZC91dmo0ZUoxUmhhZFBuMnE5VmdlWnBxYW1SZDVIS3BVV09pL3o2ZE9uK09hYmI3U09uVHg1RWhzMmJNREpreWVSa3BJQ056YzNiTisrSFU1T1RwZzJiUnJ1M2JzSFoyZG5iTnUyRFhYcjFrVjZlam9lUDM2TUdqVnFZUC8rL1FnS0NzTG16WnVMOWI4REllWFovZnYzd2ZPOFRyYUFlajZuT28xV0pCTEIzdDRlZ1lHQm1ESmxDajc5OUZNQStWL2dqQjgvSGpObXpFQ0xGaTBRR0JnSUlEK3pvYUNZbUJqTk9YM1VXNitvMmRyYTZveXUzcjU5RzF1MmJFR3paczJ3Y3VWS2RPM2FGYjE2OVFKakREdDM3b1NibTF1SnRrc2loSkNLZ0lMTVltaldyQm5telp1bjk5eXRXN2V3ZnYxNkFNRHZ2LytPblR0MzRzeVpNKyt6ZVJyWjJkbVlNV01HUWtORDRlbnBpZTdkdTJQU3BFbVlNMmNPdkwyOU5hdldsZFJISDMyRTRjT0g0OWF0VzBoSlNkR2J1a2ZJaCtMMDZkUGdPRTVuaEtRNEs4Mm1wYVVCZ000OHNkTEFHTVB4NDhmUnRtMWJXRnRiNjJSWVdGbFpZY09HRFpnMGFSS1NrcEpRdDI1ZDNMMTdGOU9tVFlPUGp3K1dMbDJLNmRPbnc4UERBOHVYTDlkYVFJV1FpdWJDaFFzQTh0UEoxVDl6SElkRGh3N0IydHBhczNmbGhnMGJORUZpd2ExTVltSmlFQmtacVpsVEdSZ1lDQXNMQzUxc0hYOS9mMXk2ZE1sZ083S3pzM1dDU3JYRXhFUnMyYklGL3Y3K0dEMTZOQ1pPbkFqR21PYjgyTEZqWVd0ckN5OHZMeHcrZkJoang0NUYrL2J0Nll0Y1FzZ0hnWUxNWWpBek00Tzl2YjNlY3dWSE1oaGo0SGxlYjdtRWhJUkNVMjZBL0c5V256MTdob3NYTHhvc1kyVmxoVk9uVHVrY2YvNzhPYVpPbllxSER4OWkxcXhaNk5PbkR3Qmc3ZHExbURScEVseGRYVEYvL256MDc5OWY1OXJpekNGaGpJSGpPQXdjT0xERWJTT2tva2hOVGNYSmt5ZlJxbFVyMUt4WkUwQisydDBYWDN5QmlSTW5HbnlZVktmNjNibHpCOWJXMXU5azY0SExseThqTmpaV00yZGJ2VGhKd1lWRXJLMnRjZmp3WWMxRGFuaDRPRGlPUTVNbVRXQnBhUWtYRnhkczNyd1pFUkVSdE1nSWVXOTRudGZNbFRSRXZUaVZUQ1pEVmxhV3dYSlNxUlFBY09iTUdiUnUzUnJXMXRaWXYzNjlacTZuaVlrSnZMeThrSjJkRFM4dkw1dzdkdzY5ZS9lR1hDNkhyNjh2R2pWcWhGNjllaUV5TWhJQTBMUnBVOGhrTWdRR0JxSno1ODVhcWJRVEpreEE2OWF0RFg3K0EvbXI0YjQrbW5ubnpoMGNQWG9VWjgrZVJhTkdqYkJ6NTA1TnF2M3JDLy8wNk5FRHpaczN4NlpObXpCOStuUlVyMTRkblR0M1JzdVdMZEd4WThkaVpVVVFRa2g1UkVGbU1hU21waHBjZGwzOVFWV1V5cFVydzluWjJlRDVnSUFBUkVaR2d1ZDVmUG5sbHdiM0V0UDM4SHIrL0hrc1hib1V1Ym01V0w1OE9YcjA2S0U1VjZsU0pXemJ0ZzN6NTgrSGw1Y1hnb0tDTUh2MmJNMjN2QURRc0dGRHJiWWRQMzRjV1ZsWitQNzc3dzIyTnpZMkZuNStmdWpkdTdkbWV3WGEwNHVVaGNqSVNOeTRjY1BnK1h2MzdnSEluMXRzYUlUQXdzSUNnd2NQeHQ2OWV5R1R5VEJxMUNqTnVZOC8vaGpyMXEzVEtxL2VBN05hdFdxd3NMQ0FSQ0pCVkZRVUFnTUREUzRxOGpxbFVva09IVG9VcXl5UW44WnJaMmVIVHAwNkFRQnExYW9Ga1VpRTdkdTNJeWtwU2VlOVBYMzZGQWNPSElDVGs1Tm1mdHJvMGFQUnJWczNmUExKSjhXK0x5RnZLeW9xQ2lOR2pDaFcyWmt6WnhaNmZzaVFJYkN5c2tKS1NncG16NTROQUpnM2J4NG1USmdBbnVkUnUzWnR4TWZIWThpUUlVaExTNE9ycXl0R2p4Nk43T3hzUEgvK0hBc1dMTUNSSTBmdytQRmoxS3BWQzdWcTFjTFpzMmVSbDVlbnlWNjRmdjA2VkNvVjZ0V3JoN1MwTkZ5OWVyWFFObFd2WGgxWHIxNUZyVnExRUJzYml6bHo1c0RPemc2TEZpMUM3OTY5aTF3RjJzYkdCa3VXTE1HWU1XTnc5T2hSbkRsekJzK2VQZE83cFFvaGhGUVVGR1FXUTF4Y0hGYXNXS0gzM091YnJCdGlhV21wZHc4L0FIank1QWw4Zkh3Z2xVckJjUndlUFhvRVQwL1BJbE5tVWxOVHNXN2RPcHcrZlJxMWE5ZkcrdlhyZFJZbUFmTG5oM2w3ZThQSHh3ZS8vZlliYnR5NEFXZG5aM3o3N2Jjd01URkIzYnAxdFZiSGs4dmwyTEZqQjRZTUdXSXdjTnk1Y3ljQXdObloyZURvRGlIdlEyUmtKSGJ0MmxWb0dRc0xDL2o2K2hvOGIyMXRqY0dEQjJQWXNHR1F5V1JvMTY1ZG9mVVpHeHZqNXMyYldpbXI1dWJtNk5XckYzNzg4Y2RpdFZzaWtSU2FncHVlbm82VksxZHFYcnU0dUdodElGK2xTaFhNbXpjUFc3ZHUxZG1IRThqLzBzZkJ3UUh1N3U1YXh5bkFKTzliN2RxMXNXVEprbEtwcTA2ZE9uaisvRGs2ZE9pQTd0MjdBOGovTXJYZ2dsWjE2dFJCNTg2ZDBhOWZQODNjYWdzTEMyemR1aFhidDIrSHY3OC9wRklwWnN5WUFRQTRkKzRjQUdqNi9lTEZpd3NkVFRWazRNQ0JtREZqQm54OWZkR2tTWk5pYnpHa1ZxOWVQY3lhTlF2VHBrMkRJQWg2RnlnaWhKQ0tndjZDRlVQTGxpM2g0K09qZVgzNjlHbmN1M2NQczJmUHhyVnIxN0JzMmJJU2Y1Z1V0R3paTW5UcDBnWDM3dDFEa3laTmNQLytmUnc0Y0FBLy9QQ0Qzdkp5dVJ4Nzl1ekI3dDI3SVpmTDBidDNiOHlkTzFlVHNxZVBXQ3pHNU1tVDBiNTllM2g0ZUdEbHlwWFl0bTBiNXM2ZHF6WHlDZVJ2OHI1bHl4YmN2bjNiNEVoTGNIQXdhdGFzU1FFbUtYTURCZ3pBZ0FFRFNxVXVhMnRyeko4L3YxaGx6NXc1QTVWS2hieThQSWhFb2tMVDJuYnYzcTMxMnRuWnVkRE1CclhYTjR4Ly9hRno0TUNCaGFhd0UxSWVWSzVjdVZRWHRtbldyRm1oaTlrWkd4dnJYZUhWeE1RRUxpNHVjSEZ4MFRvK2FkSWt0R2pSUXBQaDg3YnJLaFNXWGl1UlNIRDc5dTFDcjZmZ2toRHlJYUMvWkc4Z09qcGFzMVZDaHc0ZDNtb2U0dTdkdXhFV0ZvYWpSNDlpd29RSmtFcWxtRFp0R2hZc1dJQTJiZHBvVWxFTDRua2VmbjUrcUZtekptYk5tb1g1OCtmanlwVXJ4YjduMEtGRFlXRmhnWDM3OXVsTnkvM3NzODlnWTJPRFAvLzhVMitRbVpxYWlxQ2dvQ0xubUJMeW9aTklKUFJBU0VnWktNM3BHZlhxMWRQYWM1WVFRc2pibzZlakl2QThqM3YzN21tTktpWW5KeU1ySzB2cm1JMk5EVnExYWxXaXVtL2R1b1dOR3pkaTl1elpta1ZHQUtCcjE2NW8zYm8xWnM2Y0NWOWZYNTI5TTgzTnplSGo0d05yYTJ0SUpCS01HemRPcCs2clY2OGlPRGdZTGk0dU9tbTNEZzRPY0hSMHhQRGh3L1UrSUl0RUlnd2FOQWkvL3Zvcm5qMTdCaHNiRzYzelI0OGVCYy96TklKQ0NDR0VFRUlJMFVGQlpoSHk4dkpRdVhKbHJXWE43OXk1QTZWU3FYV3M0RUk2eFJFVEU0TjU4K2FoWThlT0dESmtpTTU1RHc4UERCczJESFBuenNXNmRldDA5clg3K09PUE5UL3JtK3VabHBhRzRPQmdEQjgrM09DZWVJV053QXdjT0JDK3ZyNVl1WElsVnE5ZXJUbWVtcHFLdlh2MzRvc3Z2b0NkblYyUjc1TVFRZ2doaEJEeTMwSkJaaEh5OHZKZ2IyK1A2ZE9uYTQ2dFg3OGUyZG5aV3NjQTROQ2hROFdxTXlFaEFSTW5Ub1NscFNVOFBEejBscWxTcFFxOHZMd3dlZkprVEowNkZXdldySG12UzVsYldsckMxZFVWUzVZc2diKy9QM3IxNmdVQStQbm5uNkZRS0RCcjFxejMxaFpDQ0NHRUVFSkl4VUZCWmhIUzA5TlJxMVl0M0xselI3TmRTVVJFQkRJek03Ri8vMzRBK2Z0b2Z2dnR0OFdxTHlFaEFjN096dUI1SGhzM2J0UkpoUzJvZGV2V1dMUm9FVHc4UERCcDBpUjRlM3ZyakpoZXYzNGRTVWxKT3RkR1IwY0RBRTZjT0tGM2xkb3VYYnFnU3BVcWhiYTFYNzkrT0gvK1BEdzlQVkd6WmswRUJnYmk0c1dMY0hWMTFScEpKYVNzWkdSa3dNcktxbFRxaW9xS2dvV0ZCV3JYcnYzR2RjVEZ4V0hidG0zNDhjY2ZEZGF6WU1FQ05HclV5T0JxMDRSVWRPb0ZzY3pOelV1bHZ0dTNiNk4rL2ZwdjFkZno4dklRRVJHQmp6LytHTldyVjMvck5ubDdlNk51M2JwYWk0N3hQSThGQ3haZzhPREJhTkdpeFZ2Zmd4QkNLaklLTW91UW1KaUlMbDI2NE5LbFN6aDQ4S0FtTUpOSUpOaXpadzlrTWhsTVRVMkxGV1RldlhzWDA2Wk5nMEtoZ0krUFQ3RldadjM2NjYrUm1aa0piMjl2REJzMkRFdVdMRUdiTm0wMDUvZnQyNmRaaEVpZjVjdVg2ejNlb0VHRElvTk1qdU93ZlBseWpCZ3hBaTR1THNqTHkwT2ZQbjB3ZXZUb0l0dE55THQyL2ZwMXVMaTRZUGJzMlRxcnNKWlVhbXFxWmp1ZVhidDJ2ZkZpUGk5ZXZJQy92eitHRHg5dU1NaThjK2RPa2RzVHFUSEc0T0hoZ1c3ZHVxRkxseTV2MUNaQzNyZk5temRqNzk2OTJMVnJGNW8yYmZwV2RhbjcrWGZmZmZkV0dUU1BIei9HK1BIanNYanhZbno5OWRkdjFTWUF1SEhqQnVSeXVkYXhmLzc1QndFQkFlalhyMStKNmxMdjAxa1NIVHQyTFBJem5CQkN5aElGbVlWSVRVMUZkblkyNnRXcmgvRHdjRFJzMkJCNzkrN1ZLck4vLzM3czJiT255THBDUWtJd2VmSmtHQmtad2NmSEI0bUppWm85dXRUUzB0S1FtcHFLcjc3NlN1djRtVE5uVUtsU0pTeFpzZ1R1N3U0NGV2U29aayt3alJzMzZyM2ZtalZyc0hmdlhnUUdCaHFjazFrY1dWbFpxRmF0R3A0OGVRSUFxRkdqQmhRS0JZeU1qTjY0VGtLS0l6SXlFcU5IajRhenN6UEdqaDJyZFM0akl3T2VucDZRU0NRUWk4VTRmdnk0M2pvYU5teFk1RU11WXd4ZVhsN0l5c3BDNjlhdGNmcjBhYjNsN096czRPRGdvUGZjMGFOSG9WQW85SzdXL0RZMmJkcUVVNmRPd2NuSkNhbXBxZWpaczJleHIxMjdkaTA2ZHV4WXF1MGhwQ2lob2FIWXMyY1BhdGV1alljUEgrTGh3NGQ2eTdWdDJ4WWZmZlJSb1hXOWZQa1NYbDVla0VxbHFGT25qc0YrM3JKbHl5SXpFRkpUVXdFQTFhcFZLOGE3ME8vNjlldTRmdjI2em1lMzJwa3paMUNsU2hXMGJ0MjZSUFd1V0xFQ09UazV4ZnB5U3hBRUtCUUs3TnExaTRKTVFraTVSa0ZtSVc3Y3VBRUFhTktrQ2NMRHc0c3NQMmpRSVBUdjMxL3ZPWHQ3ZS9UdTNSdERodzVGZ3dZTllHSmlvcE11dDJQSER0alkyT2pkVCt6cnI3K0dqWTBOTEN3c3REYWRmbGN5TWpMZzYrdUxnd2NQUXFWU1llellzUWdKQ2NHdVhidHc1c3daakJ3NUV2MzY5U3ZWWmVUSnUrWGc0R0F1RW9rK0N3a0pDUUtnS3V2MkZDWXZMdzhMRnk1RTQ4YU5NV3JVS0sxektwVUtjK2JNUVVwS0NveU5qYkYyN1ZxZDYxVXFGVlFxRlVhUEhsMWtrTGwxNjFaY3ZYb1ZKaVltK1AzMzMzWE84endQcFZLSmdRTUhHZ3d5cjEyN0JrRVFkSUxNb0tBZy9Qenp6MXJIVWxKU2NQSGlSWjIvS1o2ZW52ajAwMDgxcjNmdTNJbWRPM2RpMUtoUjZOKy9QK1J5T1diT25LbHo3NENBQU1UR3htTENoQWxheDJsTGhvcXBJdlhUMXoxLy9oeXpaOCtHU0NSQ1Nrb0tWcXhZb1ZOR29WQkFFQVJzM0xpeDBDQ1Q1M25NbXpjUHljbkpNREl5MHR2UGxVb2xlSjdIOHVYTGl3d3lVMUpTQU9SUGdZbUlpQ2pSKzZwVXFSSnNiVzF4OSs1ZG5EdDNUbStRbVoyZGpZQ0FBRGc0T09EbXpadUYxbFd3bjZ1TkhEa1NreWRQTHJJdFY2OWV4YlJwMDByVWZrSUlLUXNVWkJiQzM5OGY5ZXZYMTZTMXFsUXFaR1JrYUpXUnlXU2FuOFZpc1ZZYVhHWm1wdWExa1pFUjNOM2ROZWYwN2N0MTZOQWgyTm5aWWZqdzRYcmJVM0ExMjNjbElpSUNSNDRjd1prelp5Q1h5OUc2ZFd2TW1ERURqUm8xZ2lBSU9ITGtDTFpzMllKZmZ2a0Ztelp0UXZmdTNkRzdkMjg0T1RrVk93V1FsQTJ4V0Z5ZDQ3aHJUazVPandSQjJDNFNpWTR6eHA2R2hJUmtBZURMdW4wRkhUNThHREV4TWRpMWE1Zlc3eFhQOC9qcHA1OFFHaHFLMWF0WG8xT25UanJYSmlVbFlmejQ4WkJJSkJnOGVIQ2g5emwrL0RpMmJ0MktjZVBHWWRLa1NUcm5WU29WSms2Y2lQdjM3eGU2WmMvVHAwLzF6c0d5c3JMUzZiZkp5Y21vVnEyYXpuRkxTMHZOUFZldFdvWERodytqVDU4K2NIVjFCWkMvTDZDK3Z3M1IwZEZJU1VreCtIZURWQ3dWcVo4V2xKNmVqaWxUcGtBa0V1SElrU042cDRQY3VIRUQwNmRQUjl1MmJRdjlQR09NWWVuU3BiaDkremJXclZ1SDl1M2I2NVJKU2tyQ0R6LzhBQ3NySzczblg2Y2V5Vnk0Y0dFSjNsVytIajE2WVBueTVYajY5S25CWVBiMDZkT1F5K1VJQ2dwQ1VGQ1F3YnJhdG0yTFgzLzl0Y1J0SUlTUWlvYUNUQU5TVWxKdzQ4WU5USjA2VlhQczRjT0g2TjY5dTA3WkdqVnFBQUN1WExtQzRPQmdHQnNiSXpZMkZvbUppZTlzbTQvSXlFak5TS3MrOSs3ZEF3RDQrdm9hRFA0c0xDd3dlUEJnSkNZbXdzL1BEeGN1WEVCc2JDeUEvRVdIeG93Wm96WC9VeVFTWWZEZ3dlalRwdzhPSHo2TWd3Y1B3cy9QRDM1K2ZyQzB0RVRQbmoweGI5NDhjQnhYaXUrVWxEYU80K3FMeGVMbGpERjNqdU51dDJqUjRwWWdDQ0VBcm9XRWhNU1dkZnRVS2hVT0hEZ0FCd2NITkcvZVhITmNxVlJpMGFKRkNBZ0l3TEJodzJCbVpvWi8vdmxINjFxbFVvbWZmLzRabVptWmNIZDNSMEpDQWhJU0VnRGt6Nk4yZEhUVWxEMTE2aFE4UFQzeDlkZGY2dzB3Z2Z3MHRwQ1FFS3hldmRwZ0tpelA4NGlOamNYang0OXg3Tmd4QU1ENDhlUEJjUndHRGh5bzllVVNBQVFHQnNMQndVSG51Tm92di95Q0kwZU9ZTlNvVVhCMWRVVk9UZzVPbkRpQndZTUh2L0ZjVVZMeGxQZCtXbEJxYWlwKy9QRkh4TVhGWWQ2OGVVaEtTdEpaa0M0NU9SbGVYbDZvWGJzMmhnMGJockN3TU0yNUtsV3FvSDc5K2dEeTAwR1hMMThPUHo4L2VIaDQ2QTBnNVhLNVpqUngvZnIxc0xDd0tMS05LU2twRUl2RjJMSmxTNG5mbnpvdDlmSGp4NGlJaUVDSERoMlFsNWVIdUxnNG5ENTlHdVBHallPZm54OGNIQnd3ZS9ac0xGNjhHTGEydGhnM2JodzJiTmlBbkp3Y3pKczNEeDRlSGpBek15dngvUWtocENLaUp4WURhdFNvZ2RteloydWx2OXJaMmVHbm4zN1NLaGNRRUlCejU4NEJ5Qi9WOVBmM0IyTU14c2JHNk51M0w3NzU1cHQzMHI3SXlFanMycldyMERJV0ZoYnc5ZlUxZU43YTJocURCdytHV0N6R0gzLzhBWjduTVhEZ1FBd2VQQmdOR3pZMGVKMlptUmxHalJxRjc3Ly9Ibi85OVJkT25EaUJvS0FnL085Ly82TUFzNEpnaklIak9Bc0FuUmxqblVRaVVSWmpMTm5KeVNtTTQ3aGRtWm1aQWRIUjBTVmJpYUtVM0xoeEEwbEpTZmp4eHg4MXg5TFMwakI3OW15RWhvWUNBQTRlUElpREJ3OFdXbytibTV2VzY4cVZLK092di80Q2tKK2F2bW5USmxoWVdLQng0OFo2dHg5Njh1UUpqaDQ5aXViTm0rUFpzMmRhWlpvMWE2WkplWHZ3NEFFVUNnV21UNThPdVZ5T3paczN3OW5aR2JWcjEzNmpWWmg3OSs2TlJvMGFZZENnUVFEeUYxRTVkT2dRbWpkdnJqZk5qbnk0eW5NL1ZRc1BEOGVzV2JNMEk0VkxseTR0dEh4TVRJek9senJkdW5YRHlwVXJJWlBKNE83dWpzdVhMNk5odzRhUXlXUjYrK2ExYTljUUZSV0YzcjE3NCtyVnExcm51bmJ0cWpjTk56VTFGVldxVklHVGsxTkozeUtBL0JUK3FLZ29EQjA2RkMxYnRzU3FWYXRRdDI1ZERCdzRFUGZ2MzBkQ1FnTG16WnNIZTN0N3BLZW5vMCtmUHJDM3Q0ZFNxVVQ5K3ZWaGIyOFBqdU5LYmNWZFFnZ3A3eWpJTEVUQkZTdW5UNSt1c3k4bUFEUnYzbHd6VDZwbno1NGxXcGpqZFg1K2ZzVXVPMkRBQUsybDA5K0d0YlUxZHUvZWpSbzFhcFJvanFWRUlrR1BIajNRbzBjUDVPYm0wamUwRlF4alRQMGp4eGlyQktBU3gzRU5BQXl3dExSODd1VGs5RHZQODdzVUNrV2NYQzdQaVkyTmxSdXVyZlNvVTgwKy8veHp6YkVYTDE3ZzVjdVhXTEprQ1JZdVhBaG5aMmVkRlNKMzdkb0ZQejgveldoaVFUNCtQdmo3Nzc4MWRaMDZkUXBmZmZVVkFnSUNzRzdkT3AwUlF2V2NUaE1URTUzRlMrUnlPU1pNbUtBSitQNzU1eCtZbVpsaDJMQmhtbm1XclZ1M1JyMTY5WEQ1OG1WTmRrREI2eE1URTNIMjdGbWRkbmJxMUFtT2pvNmFFZGQ3OSs3aDk5OS94M2ZmZllkUFAvMFVWNjlleFI5Ly9JR2ZmLzc1dmU2YlM4cE9lZTJuYW9tSmlhaFNwUXErLy81N3JGdTNEaHMzYmtTZE9uVzB5c3ljT1JQbTV1Ync5UFRVdWI3Z1BNVDc5Ky9qOXUzYjZOV3JGL3o5L2JGMjdWcUlSQ0t0OHVwVldFMU1UUERYWDM5cHZqaFNMNGhUdjM1OXZVRm1Ta3JLV3kzNmMrZk9IU2lWU2d3WU1BRDE2dFhEcGsyYllHTmpndzRkT21EVnFsVndjSEJBdTNidGtKcWFpclMwTkRScDBnUUE4T3paTTdScjF3NEFDdjJjM0xObmoyWmJ0TUlJZ3ZERzc0RVFRdDRuQ2pJSkFMejF2cGZsTGNCa0FvT0psTlYzY25JU09JNWpQTTh6anVNWUFNWnhISHQxVEZEL3JGS3BOTWRGSXBFQUFDcVZTaWh3akhFY3g1UktwYWFNK3BoQ29kQ1VFWXZGZ2t3bWcwUWlFZFRIUkNJUms4bGttcCtsVXFtUWs1UER4R0t4K2hvbUZvdFpkbmEyQUFER3hzYUNWQ3BsejU4L1p4S0poRWtrRW1aa1pNUk1UVTNaN2R1M0JaVEN2S3lDSTg0RkhtSTFQM01jVnhPQXEwUWkrVCtKUkJKcGFtb2FYcVZLbFNzQS9ybHo1MDdvMjk2L01IZnUzSUd0cmEzV2cyTERoZzN4eHg5LzRPWExsd0R5UnlWcjFhcWxkWjJGaFFVNGp0TTVEa0JyOUtCcTFhcll0MjhmVEUxTkVSQVFnTysvL3g1VHBrelJLcjlseXhaczNib1YxNjVkMHpxdVVxbTBVc2dCNE1LRkMralFvWU5Pb0pxVmxhWDNvUnJJejBUUWQrN0lrU09hNERFM054ZHVibTZvVmF1VzVrSDg2ZE9uK1B2dnY2RlNWYWoxWUF5aWZscTQ4dHhQMWI3NjZpdjA3TmtURnk1Y0FKQ2ZCZlI2SHpReU1vS0ppWW5ldmxtdzN6ZzVPY0hmM3g5UlVWSHc5L2VIdDdlM1RycnMvLzNmL3dFQXRtM2Jwblg4NXMyYkJ0UGVnZnc1b3lLUnFNVHBzbjM3OW9XTmpRMHVYNzZNNnRXcm8yN2R1bHJuRlFvRldyWnNxZmxTK3ZidDJ4Q0x4V2pXckJseWNuS1FsSlNrU1FXV3lXUUdSekxidFd1SGJ0MjZGZG1laHc4ZkZpc1lMVTM1L1JUMVdyUm93UXVDSUloRUlwN25lVUVrRWdrRi91VkZJcEVnRm9zRmxVb2xpRVFpUWFWU0NSS0poRmNvRklKRUloSHk4dklFc1Znc0dCc2I4ektaVEpCS3BZS1JrWkdRblowdEdCc2JDNW1abWJ5Wm1aa1FFUkdoQWtEUk5DRVZIQVdaNUlQRUFUQ1dpRVp5SE5jUUFNUmlNU3Z3a01ZWVl4Q0pSQXdBT0k1alVxbFVjMDc5YjRHSEg2YStTQ0tSNE5WRHNLYWVWOWN5eGhnRVFXQ3Z0b3pSdXRtckVXSjFQVEF6TTFPM2h3R0FJQWhNSGFoekhNY1lZL2pvbzQ4MDkxRmY1K1RreEFyVy9Sb1ZBT1dyV3dvY3gvR3Z5Z3F2L3RPN2w0MitCOWtDRDdFbUFKd0FPQUlZeUhGY3FxT2o0d01sejRKelZPeWQ1RVkvZS9aTWI3cDJ3WGJldlh0WFp5UXZPam9hZ2lEbzNlWWdKaVpHNjNWcGpnSXVYTGdRU3FWUzUzaFNVaEoyN3R4cGNDNm5YQzdITjk5OGd4OS8vRkVuSzBFUUJIaDRlQ0FoSVFIVHBrMHJNc01nS1NrSkhUcDAwTHkydExURW1UTm4zdURkdkYvVVR5dHVQelhVdHN1WEwrdXMzcHFlbmc2WlRLYTNiMlpsWldtOWZsZGZXQm9aR1NFNU9ibFlXNDRCLzY0cTNhbFRKOWpZMkdEQ2hBbHdjSERRbVJKaVltS0NTWk1td2RyYUdnRHcxMTkvd2RIUkVlYm01cG81NCtxL0FUazVPWHJmMys3ZHUyRnBhUWtySzZzaTJ5V1R5VEJ3NEVEWTJOZ1U2MzJVaHZ4K3lvMEMwUERWNzczbUM1MVgvVS96NWRDci9zY0F3TWpJaUFGZ3hzYkdEQUF6TXpOVDkwdjJxbTh4ZFovaU9JNVZyVnFWQVdCNitvOEMrZjFHeFJqak9ZNVRBZUFaWTZwWC9VZjE2ajhld0VjQUtnTW8welJ5UWdnRm1lUURKdUk0S1dQTTlOVkRBVmZnNGVEMWh5NnQxNHhwUFpUOWU5R3JlZ3hkVi9BR0JldDQ5U0RJdlY3T1FIc0thd3M0anRQT0hUT2d0T2JHdnBvVHBtNnpDUUFManVNcUF6QXkvQXo5ZGpJek00dDgyQW9JQ05Da3lhbXBWQ3J3UEs5MzJ3U1ZTdlhPNWtLcFJ5a0tjbk56dzVNblR6QjkrblNEUWFZZ0NIang0b1hPaHU0QXNIcjFhczM3Szg2cXpaYVdsbHA3aWI3TjNyanZHL1hUdDFjVy9kU1FIVHQyNkx5dnZMdzhjQnludDIrcTAxL2ZOWDFwOUlYWnQyOGZWcTllclZuMXVVcVZLdWpWcTVmbXZDQUl1SG56Sm5yMjdJbE9uVHJCdzhNRHljbkp1SFRwRXViT25Rc0F1SFhyRm1yV3JBa2JHeHVvVkNvb2xVcXR2MFBoNGVFNlFiYWF2YjA5ckt5c2tKdWJpNUNRRUozelQ1OCtCUUMwYXRYcXZleGJ6VEhPNkZVLzVmRHY3ejhIYVAzKzYvdVg0emhPVTBiOUw1ZFBxMnpCZWpnRG5hUGc0Y0w2RDhkeHVhQkFrNUF5UlVFbStTQXhBTGtLZnFlcGhIc2t5cC9Vd3pIRzFCOWluRmdzVnI4V0FZQklKQklWUEM4U2liaFgxMmlPcTY4cFVKZElMQlpEWFVaOVhZRXlJbjNYY2ZsZkJZc0E0TlcvcjEvSHFkdURmejk0MVcweTFHYzVRUkFrQmV2QnZ4L1U2bnRaY1J3M1h1ZC9LNmIvSWZUVmc0R0NNUllMSUlZeEZpRUl3cUd3c0xDYmRrMGN1NERqdm51VC8yOEtvOTczenRESW5Ub2dtenQzcnM3bzMvcjE2N0YvLzM2ZEZGY2dmNVZZZlhNZ2dmeDVZSzh2TG5MMzdsMEEwRG11Yno0VVl3d2hJU0ZhaTRBOWYvNGN2WHIxZ2tna01yaUJ2SHIwOCs3ZHU1b3lIVHAwd0pZdFczRGt5QkgwNk5FREFRRUJlcTk5bmJtNXVjNit1eFVCOWRPSzJVLzFVZmZOZ3djUDRwTlBQdEU2TjJyVUtGaGFXbUxqeG8wNjF4VzJ6ZENWSzFmdzVNa1RyV1BKeWNrQWRQdm02M09mMzVZNitDdTRjbTFjWEJ6T25qMkxzMmZQSWpZMkZpWW1KdWpXclp2bWI5R0dEUnRRdlhwMXpWN1g1OCtmUjl1MmJRSGs3Nk1KYUtmdXIxcTFTdk8zNW5XYk5tMUNtelp0OFBUcFU4MDJSdnFjUG4wYU5XdldmSXQzV2pRR1FLYmlkNWlJRWZQcWQxNGtFb2xFZ2lDSUM3NW1qR2tkNHpoTy9hKzRZQm4xT1VFUXRJNFhLQy9CcS80QUFJd3hDUUF4QUUxZEJjcUtHR1BxYzVyNkFkd1hCQ0ZNL3pzaWhMd1BGR1MrQmJsY2p0emNYRlN0V3JWVTZuTjFkVVdqUm8wSy9VQWh4Y09KT0NoNEx2ckJ2WkJMWmQyVzkwam5HK2FDUDdkbzBjSU93SGlnOEFmV1YrZFRHR04rZ2lEc1o0ekZpc1hpN05UVTFPeUVoSVIzdXFpSVZDcUZpWW1KWnU3bDY5UVBhaVZab0tvb3djSEJtaTEvQ3JLd3NNQ21UWnVLdkg3aHdvWHc5L2NIQU5TdVhSdnA2ZW5ZdkhrekhCMGQ0ZTd1anV2WHJ4ZDYvZVhMbHpYYkVkV3FWUXVuVHAzQ3lKRWpNV0RBZ0dJSG1SVVY5ZE9LMlUvMXljbkpBVkM2ZmZQRWlSTUd0KzE1dlcrK1BrOVpMcGZqMXExYkpiNm5TQ1JDaHc0ZE5FR21laVR6OU9uVG1qMDJtelp0aXNxVks2Tjc5KzZhcllnQ0FnSncrdlJwZUh0N3c4VEVCTGR1M1VKc2JDeG16Wm9GSUQ5REE0Qk9Sa1duVHAyMDVtZkh4TVJnekpneE91M3k5dmJXMmx2MDh1WEw4UER3S1BIN2V4UGxvSjl5ci8vWHNtVkx5T1Z5VHFGUWNDcVZpbE9wVkp3Z0NKeU5qUTJVU2lVWEZoWW1BODNySktSTVVaRDVobkp5Y2pCZ3dBRFkyZG05MGI1YitzVEh4Nk55NWNvbHVzYmQzUjJtcHFaWXNHQ0Izdk1LaFFJelo4N0V3NGNQNGVMaW9yTWlweUZwYVdsWXZIZ3gyclJwZysrLy83NUViU0pscHJCNVlHQ01LZldsR3JIOFlSc1pnRXhCRU81eUhMY2xLeXZyUkZsdGpXQmxaWVdNakF5OTUxNjhlQUVBQ0EwTjFVbXplL2p3SVFSQjBKc1c5L2p4WTRQM0d6NTh1TTdDUDRZSWdvQ05HemZDMGRFUk1wa01wcWFtY0hSMFJKMDZkZENyVnkra3BLUmcvUGp4bXZTMXBVdVhJaTB0RGFkT25jSVBQL3lndFZKbWJtNHVPbmJzaU1tVEoyUDQ4T0dhNCt2V3JVT3JWcTEwUm5CS3c4dVhMOEZ4SENwVnFsVHFkWk5pK3lENjZldlMwdElBNUkvZXZUN25sYS9QOWdBQUlBQkpSRUZVT1QwOUhibTV1WHI3cGpyNDBtZmx5cFY2OThuVTU4bVRKemgyN0JpcVZhc0dsVXFGbEpRVVRKczJyUVR2SUo5VUtzV05HemVRa1pFQkN3c0xUYnE2blowZGhnd1pnZ0VEQnFCaHc0WmFJN0IzN3R5Qmg0Y0h1bmZ2amk1ZHVrQVFCR3pZc0FHTkdqWFNqR1NxZzliWGcweUpSS0lKWkFIRGMxSk5UVTIxeXBWbU1GOEI2UFNaMjdkdjZ5Mm9UaU1taEpROUNqTGZrTG01T2I3ODhrc2NPSEFBQVFFQjZOR2pSNW0wSXpnNEdQMzY5ZE43VHFWU3djM05EZGV2WDBlREJnMndkdTFhdEdyVlNyTkFRV0hNemMxaGFXbUoxYXRYdzlUVXROUzJTeUhsdzZzVXUyd0F0em1PQzJLTUJmTThmek1zTEN5bXlJdmZzZnIxNnlNa0pBUTh6K3ZNUjR5S2lnSUFuRHg1RWlkUG50UTZwNTZUdVdyVktwMDZTMnRPcGtna3dwUXBVNkJTcWRDMWExZTR1TGhnNk5DaG12TXBLU2s2MTl5N2R3L3IxNjlIYkd3c0ZpNWNXT1E4dkZhdFdyMTFPL1dSeStYNDhzc3YwYTVkTzZ4YnQrNmQzSU9VcnZMY1QxLzM0TUVEQU1DdnYvNnFjMDQ5SjFOZjN5eXRPWmtmZi93eHBreVpncUNnSUV5Y09CSExsaTNEa1NOSFNseVB1bisrZVBGQ2EyNjR2YjA5N08zdGRjcW5wcWJDMWRVVlRabzAwWXhJYnQrK0hmZnUzY09HRFJzMDlhbXpNd3FtM3hKQ3lJZU1nc3kzTUg3OGVKdy9mMTd2ZytXN3BGS3BrSkdSZ2JTME5DUW5KNk5odzRhYWpiQk5UVTFoYm02TzdPeHN6Smt6QnpkdjNzVE1tVFBScDA4ZkRCOCtITTdPenZqMTExOWhhMnRiNkQxTVRFeXdaTWtTeUdReS9QTExMM0J3Y0VDREJnM2V4OXNqNzlpcnVWdStQTStmVnFsVXNSRVJFV25JWCsyeVhHalZxaFd1WGJ1RysvZnZvMW16Wmxybjd0eTVBeE1URTF5K2ZGa25qZTVONTJTK2lTZFBuaUEzTjdkWUQ4aWRPblhDbkRsenNHTEZDbGhiVzJQQ2hBbWwxbzZTQ0E4UEI4L3o2TnExYTVuY241Uk1lZStuQmFsVUtvU0hoNk50MjdaNmc4dzNuWlA1SnVMaTRwQ2FtZ3BUVTFQWTJkbTljVDBwS1Ntb1VxVktrZVdxVjYrT2FkT21vVWVQSGpBeE1jRzVjK2V3YmRzMkRCbzBTR3NVVnAyZFVYQTBraEJDUG1RVVpCWmkyTEJoUmFhc01jYXdhZE9tUXVkdXpadzVFNTkvL3JuV2lJYytjcmtjejU0OXc4V0xGdzJXc2JLeXd1clZxN1hTNitiTW1hUDVlY2lRSWVqZHV6ZmMzZDJSbUppSXNXUEhhc3A2ZTN0ajRzU0pHRDE2TkJZdFdvUk9uVG9WMmg2UlNBUlBUMDhNSGp3WVhsNWUrTzIzMzBwdE5VVHkvdVhsNWFVWkd4dDN1WFBuVGlESzZjTXFBSFRzMkJIcjFxM0RwVXVYdElMTTFOUlUvUDMzMzNyM3BDeUtTcVhTKzd0clpHUUVtVXhXNGpZR0J3Y0RnRTRRYk1pUUlVTmdhbXFxdGMzSW05ejNiWVNHaG9Mak9IVHUzUG05M3BlVVRFWHBwd1Zkdm53WkdSa1p4VTV0TFVpbFVtbWxrUVAvcm82Y201dGI0dnFDZzRNaGxVcmY2a3ZSMk5oWXhNVEVvSC8vL3NVcVAyalFJQUNBdjc4L1BEdzg0T1RraEJrelptaVZ1WHYzTHFSU3FVNG1rU0FJV3UvVDBCZFhnaUJvelR2VnR3Z1pJWVNVSnhSa0ZtTFlzR0dhK1NJcEtTbll2MzgvdnY3NmE3MWJGcWdkUEhnUUNvVkNhNlhIWnMyYW9YTGx5bkIyZGpaNFhVQkFBQ0lqSThIelBMNzg4a3VEMng2WW1KaWdYcjE2T0hIaUJGYXZYbzNzN0d3c1dyUUlRSDQ2anErdnIyWXJneSsrK0FKdDJyVFI3TlVGNUkrK2J0eTRFZE9uVDBmWHJsMHhidHc0TkczYTFHQzdMQ3dzMExkdlgyemZ2aDMrL3Y2YVZmTkl4Uk1SRVpFTjRISlp0Nk1vZGV2V1JmdjI3WEhreUJHTUd6ZE9NL2ZJMjlzYlBNOFhLM1g3L3YzN09IUG1ERXhNVEpDWGw0ZUFnQUI4L1BISE91VWFOMjZNRXlkT3dNaklxTmo3ODJWblorUGt5Wk9vVnEwYUhCd2NpdjIrdnZubUcremN1Uk5aV1ZtUVNxV2FiUWxxMTY1ZDVMVW5UcHpBenovL3JIbkkvT3FycnpUbjFDdnlGZ3hnQVdEZ3dJRmFEN29oSVNGd2RIUXMxdWdNS1RzVnBaK3E1ZVRrWU1PR0RUQTJOaTdXNThPNWMrY1FHUmtKRXhNVEpDVWxJVDQrWHVjTHowOCsrUVFtSmliWXNHRURvcUtpaXYybDByTm56M0QrL0hsMDd0eTVXTnQ2ckZ5NVVyT3RpS21wS1NRU0NkTFQwelVMZWZYcDA2ZFk5d1h5NTFMdjJiTUhUazVPV0x0MkxjNmNPWVA0K0hoWVdGZ2dPVGtaUjQ4ZVJhZE9uWFRleTZWTGw5Q3hZOGNpNjNkeGNTbDJXd2docER5Z0lMTVEzMzc3cmVabmhVS0JQLzc0QXg5OTlKSEJyUUpVS2hXMmJObUNidDI2NlMxajZMb25UNTdBeDhjSFVxa1VITWZoMGFOSDhQVDBMSFIvdkZxMWFpRXlNaEkvL1BBRHBreVpBbmQzZHlnVUNwdzlleGJ0MnJYRGtDRkRNSC8rZkswQVUyM3ExS25Jek16RWI3LzlodmJ0MnhjYVpBTC9UckQzOGZGQmp4NDlTanlLUkVoSmpSOC9IbVBIanNYaHc0Y3hZc1FJeUdReVJFWkc0dlBQUHpmNFFHWnVibzVxMWFvQnlNOHc4UFgxMVp5enRyYld1N2lQdTdzN2xpOWZEajgvUDgyV0lrVXhNakpDL2ZyMU1XM2FORWlsMGhLOXI1aVlHSncrZlJwQS9oYzQzMzc3YmJFZU1KczBhVkxvbDFTR3JsRVRCQUhoNGVFbHJvT1FvaVFtSmlJNU9Sbmp4bzB6K0FWRzVjcVZOWE1SazVPVHNYdjNiZ0Q1MlRMTm1qWERkOTlwNzdKaVlXRUJMeTh2Yk5xMENRY1BIaXoycUoyWm1SbTZkZXVtMmFleUtNbkp5Ymg4K1RKNG50Y2NFNGxFc0xPenc1UXBVK0RrNUZTc2VnQ2daczJhR0Rod0lPYk1tUU9KUklMbno1OWoxNjVkQVBLL0hPN1FvUVBtelp1bmM1MlRreE1tVHB5b2VmMzA2Vk1zWHJ4WXA5ek1tVE8xUHF0djM3Nk56WnMzRjd0OWhCRHluMmZYd0tHdFhkUFBuamw4L2dXN2RPVnZWcDQ0T3p1ekVTTkdHRHdmRmhiR1dyUm93Zjc4ODg4UzFUdHg0a1EyZi81ODFyZHZYelpuemh6V3QyOWY1dXZyVytnMWp4OC9aaTFhdEdCeGNYR3NUWnMyN05xMWE0d3h4c0xEdzR0MXorRGdZSGJzMkxFaXk2V2xwYkZXclZyOVAzdjNIUmJGMWJZQi9KN2RwUmRSTVNoQkpYWlJVTVQ2MnFKR2pRMFR1OFlTTlpiWVk2OFlGWW5HRm14Um94aDd4eFpqNzlGb01HSkFyS0FvMklCSUw4dVcrZjRnT3gvcjdsSU1FVWp1MzNWNXVUdjFXWFNHZmVZODV4eXhmLy8rWXIxNjljVERody9uNmZpRjVkZnJRV0tEWm0xRTE1cDE0MTFyMVAyd3NQOC8vMXU1MXFqN29lNDYvZlY2MEQveWI3bGl4UXF4U1pNbVltUmtwQ2lLb2hnVkZTWEd4OGZuNnhnYWpVYlVhRFQvUkhoL2kxYXJMZXdRQ2hXdjAzZmpYVnlub2lpS1lXRmgrYjdPaXRxMXFWS3BSS1ZTV2FEWHBrYWpLZkJqdmt1OFRxa284UFQwYkZtdlhyMFhucDZlOFo2ZW51enZVWXpJY3QrRWREcDA2SUN3c0RDRWg0Y2JYWC9zMkRFb0ZJbzh0VXpvYk5teUJTRWhJUmcvZmp5QXJPSFRKMHlZZ08rLy94NFBIejQwdWQvbHk1ZFJzV0pGZzBtdnRWb3RQdjc0WTcwLy9mdjNCNUJWVnFmcjczSDA2RkZjdW5RcDEvaCsvdmxuYUxWYXpKNDlHelZxMUVCQVFBRDdndEE3TVhyMGFIenh4UmZTOUNNdUxpNTZvejNtaFV3bU0ranZWUlN3YnpQOW03aTV1ZVg3T2l0cTE2WkNvWUM1dVhtQlhwc3ltYXpBajBsRVZGd1VuVHQ4TWRDK2ZYdlkyOXRqMTY1ZEJ1dlMwdEx3ODg4L28zWHIxaWhWcWxTZWpoY1VGSVRWcTFkai9QanhjSEp5a3BhM2F0VUtEUm8wd0tSSmsweE9Tbi91M0RtakEzaGtabVlpTmpZVzdkcTFRL3YyN1ZHalJnMXA1TmtOR3pib0RSS1VHNjFXaThEQVFGU3RXaFhWcTFmSG9FR0RFQlVWVmFDamRCS1pZbVptaGlGRGhuQTBWQ0lpSXFKaWhrbG1QbGhhV3FKLy8vNDRjdVFJN3Q2OXE3ZHV3NFlOU0UxTnhXZWZmWmFuWXoxKy9CalRwMDlIOCtiTjBhdFhMNFAxYytmT2hWS3B4TFJwMHd4R205Tm9OQWdORGNXbFM1Y3diTmd3cUZRcStQdjdZOWl3WVlpUGp3Y0FqQnMzRGw5OTlSVTZkKzc4bHA4MmExTHRKMCtld052Ykd3RHcwVWNmb1dMRml2aisrKy96M0grTmlJaUlpSWorVzVoazV0T0FBUVBnN095TWVmUG1JU01qQXdCdzkrNWQ3Tnk1RTk3ZTNxaGR1M2F1eDRpT2pzYklrU05oWjJlSHVYUG5HdDJtWk1tUzhQWDF4YzJiTnpGKy9IaTk2UTRFUWNEdzRjUFJybDA3MUs5Zkh6S1pERldyVmtYOSt2V2xFZlhtenAyTDJiTm5ZL2Z1M1cvMU9UTXpNN0YyN1ZxVUtWTkdHc1pkSnBQaHl5Ky94TE5uejdCang0NjNPaTRSRVJFUkVmMjdNY25NSjNOemMvajQrT0RSbzBlWU1XTUdvcU9qTVdIQ0JKUXVYVnJxVjVtVDZPaG9qQmd4QWhxTkJxdFhyMGFKRWlWTWJ0dWdRUVA0K1BnZ0tDZ0lvMGFOd3V2WHJ3RmtKWHNqUm95US9zamxjblRzMkJFalJveUFqWTBOQUtCMjdkcHdkM2MzNkxPWlY1czNiMFpVVkJUR2pSc0hLeXNyYWZsSEgzMEVEdzhQYk5pd0FkSFIwVzkxYkNJaUlpSWkrdmRpa3ZrV3ZMeThNR25TSkZ5NmRBbTlldlZDV2xvYVZxNWNtZXVnSkxkdjM4Ym5uMytPNU9Sa3JGeTVFaTR1THJtZXEzUG56cGcwYVJKQ1FrTFFwMDhmWEw5KzNlUzJ5Y25KMHFUT1BYdjJSTy9ldmQ5cWN1emc0R0JzM0xnUjd1N3U2TkNoZzk0NlFSQXdiZG8wcUZRcXpKZ3hnMld6OUkvUWFyVW1KeVV2Q2c0ZE9vUWxTNVlZTEYrelpnME9IanhZQ0JIOXY5VFVWQ1FrSkpoY241R1JnWVNFQkE3Z1JmOHF3Y0hCbUR0M3JqUzNkVTVPblRxRjJiTm41L3NjaVltSmlJaUl5UFAyQ3hjdU5EckFYbGhZR0taTW1hSjNEVjYvZmgyK3ZyNzVqb21JcUtqaWhJZHZRUlJGS0JRS3lPVnlLSlZLbEM5ZlB0ZGs2OWF0V3hnOWVqVE16YzJ4YnQwNlBIdjJURytpZEFENDg4OC9FUmNYcHpmUk9nQ2NPSEVDOXZiMldMQmdBV2JObW9WTm16YmgrdlhyZVBIaUJWNitmQW0xV28wcFU2WWdJeU1EUTRjT0JRQ01IRGtTZ2lCSWZUVHpLaW9xQ2xPblRvV05qUTNtelp0bmRGUzhHalZxWU1pUUlkaTRjU01XTEZpQStmUG41K3NjUkxtNWVQRWlKaytlakpNblQ4TFIwUkZhclZZcVQ4K0pJQWg2TGU4QWtKU1VaTkNIT2kvczdPemc1dVptZE4zOSsvY05IdmlrcHFaaXg0NGRlZTZYclhQanhnMDhmLzQ4WC92VXJGa1RWYXRXTlZpZWtwS0NUejc1QkI0ZUhsaStmTG5SZlljTkc0YWtwQ1FFQmdibTY1eEViMHVqMGVEKy9mc20xenM3TytlNFBqc25KeWU0dXJvQ0FFNmZQZzBIQndjMGFOQUFVVkZSK09tbm56QnExQ2pZMjl2bmVJeDc5KzdoK1BIaitVN3FUcHc0Z2FWTGx5SW9LQ2hQMjErK2ZCbmx5NWRIaXhZdDlKYkh4TVRnM0xsejBHcTEwZ2k3VVZGUk9IZnUzRnNsdjBSRVJSR1R6SHo2OWRkZnNXN2RPdHkrZlJ2VnFsVkQyN1p0c1duVEpnd2NPQkJ0MjdiRm9FR0Q5Q1pCMTNGemMwUEhqaDNSdTNkdlZLbFNCWmFXbGhnNGNLRGVOcHMyYlVLNWN1WFFzV05IZy8wN2QrNk1jdVhLd2RiV0ZscXRGcXRXclVLRkNoVlFvVUlGQ0lLQXZuMzdva1dMRmtoTlRRVUE5T3ZYRDRJZ0lDUWtCTWVQSHdlUTlhVTVwOWJXNk9ob2ZQbmxsMGhNVE1UcTFhdFJzV0pGazlzT0d6WU12Ly8rTzQ0ZE93WkxTMHRNbno2OVNBMUhULzh1ang0OVF1L2V2WFBkenRMU0VsZXVYTkZiOXVEQkE0d2FOUXJ2dmZkZW52K1BKaVltb2xxMWFnZ0lDSkNXeGNiR1l0MjZkUmcyYkpqUmZjNmZQdytsVW9uMjdkdm42Unc2ZS9ic3dmbno1MkZoWVpHbjdUTXlNakJtekJpalNlYnExYXNSSHg4UEx5OHZYTDE2VlcrZHM3TXp3c1BEY2VmT0hYVHIxczFvVlVUbHlwVngrdlJwK1B2NzQ0Y2Zma0RkdW5YejlWbUlqRWxMUzhPQUFRTk1ydi91dSs4d1ljS0VQQjJyVjY5ZW1EWnRHZ0JnM2JwMUtGMjZOQm8wYUpEalBycUhWQllXRnBETDVYcnIxR28xTGwrK2JMQ1BpNHNMU3BRb2diQ3dNR25adzRjUElZb2l6cDgvcjdkdGxTcFZVTDU4K1J4akNBc0xrMGFtZi9YcUZZQ3NzUk4wRDNLZlBuMkt0TFEwdlNUenl5Ky94UHZ2djUvamNZbUlpaW9tbVhtUW1wcUtFeWRPWVAvKy9Yanc0QUZzYlcweGJ0dzRmUGJaWjFBb0ZHamJ0aTFXckZpQlU2ZE80ZFNwVTZoWnN5WTZkKzZNano3NkNJNk9qZ0N5K25MT21qVkxPbWFsU3BWUXFWSWx2ZlBzMmJNSHJxNnU2TmV2bjlFNHZMeThwTmZaZnltZVAzOGU5ZXJWZzRlSEIyN2N1QUVBYU5HaUJSUUtCVFFhalpSa1prOXF0VnF0WGl2bHpaczNNV1hLRkNRa0pHRFdyRmxvMkxCaGpqOFRoVUtCYjcvOUZvTUhEOGFCQXdmdzlPbFQrUGo0d05uWk9jZjlpTjVHdVhMbHNIVHBVcVByd3NMQ3NHM2JOcWpWYXFNUGFIUjhmWDFSdW5UcFBKMXY3ZHExMHRRL090SFIwVGgwNkJBR0R4NXNkSitEQncraVpNbVNpSW1KUVV4TWpNbGpHeXRoOS9EdzBFdG9UVWxMU3pNNUQrL0preWV4Yjk4K2xDcFZDdHUyYlROWTM2cFZLNXcvZng3VzF0YTRmUG15MFMvV0V5Wk1RTDkrL1hEaHdnWDQrUGhnOSs3ZHNMYTJ6alV1b3B6WTJOamc2TkdqZXN2aTR1SXdkdXhZMUt4WkU0MGJOOGFGQ3hmMDFuZnUzQm10VzdjMnFQZ3hNek1EQUR4NzlneVJrWkY1ZXFqejhPRkQ5T3ZYRDZ0V3JUSzQvdExUMHpGNThtU0RmWHIxNm9XbVRadGkxYXBWMHJMazVHU0lvcWkzTENvcUNtUEhqalY0YVB3bWpVWWpkV2ZSZFFWSVMwdVRmZzluWm1aQ0ZFVnBHeUNyYW9xSXFMaGlrcGtEWGRKNDllcFZLSlZLT0RnNFlOaXdZZWpidDYvZWdEM2x5NWZIOHVYTEVSSVNnaTFidHVEaXhZdTRlL2N1bGl4WmdwbzFhMkxLbENtb1U2Zk9PNDA5S1NrSjhmSHhDQXNMa3dZRHVuMzd0bFJlZSszYU5UUnIxZ3dBRUJnWUNEOC9QNWlibTJQUm9rVm8yN1p0bnM1UnFsUXByRisvSHFOR2pVSlFVQkFHRGh5SVE0Y093ZGJXOWgvN1hQVGZaR05qWXpCZlpucDZPdGF1WFl0ZHUzYWhRb1VLbURWcmx0NkRtRGVOR3pjdXorZFRxVlFHSTBVL2YvNGNNcGtNWmN1V05kZytJaUlDdDI3ZEFnQ01IVHZXNUhFVkNrV08vYXJmMXNXTEYrSGo0NE1PSFRwZ3dZSUY4UFB6US9ueTVhVXZ2cUlvWXRpd1lWQXFsZGkxYXhjZVAzNk1Bd2NPd05mWDErajFPblhxVlBUdDJ4ZmJ0Mi9IOE9IREN6eGUrbStSeVdSd2RuWkdjSEF3ckt5c1VLbFNKY3ljT1JNT0RnNVl2SGd4ek16TXBPUVJ5R3JwUzBsSlFkMjZkV0ZuWjJmMG1NZU9IUU1BYk5teUJUdDI3SkM2clBUczJWUHZBZXJxMWF1bFVkZU5zYk96dysrLy95NjlYN1JvRVE0ZlBvd3VYYnJBemMxTitqMEpaRDBJWHJwMHFWNnBlZXZXcmZXT3AxYXJvZEZvcFBjYWpRWktwUkkxYXRTUVN0alBueitQeVpNblk4bVNKVkFvc3I2RzdkKy9IMnZYcmpWWjVrNUVWTnd3eWN6QjNidDNjZjc4ZWRTcVZRdWZmdm9wT25Ub0FFdExTNVBiZTNoNFlObXlaVktMeDdGangyQm5aNWVuYVUwS2lsd3VoNldsSldKaVlyQm8wU0tZbVpsSlgzcnYzcjJMUllzV0FRREtsaTJMbmoxN0FnQ2FOR21DcWxXcndzZkhCelZyMXN6WCtjcVdMWXNmZi93UmZuNSs2TktsQ3hOTStsdUNnNE9SbnA0dTljKzZjZU1HN08zdFVhbFNKYjNrN3RxMWExaTRjQ0ZpWW1Jd2JOZ3dEQjQ4T01jdmtrRFd3eFFuSjZjOHhURi8vbnhFUmticUxZdUlpSUJXcTBYTGxpMmhWcXVoVnF2UnRHbFROR2pRQUNWS2xJQzF0VFZXcjE2Tmd3Y1A0cmZmZnNQU3BVdHg1c3daYk4rK0haczNiOGFlUFh2d3l5Ky81UE1ua3J1WEwxOWkyclJwYU5PbURiNysrbXNJZ29ELy9lOS9tREpsQ2h3Y0hPRHQ3WTN0MjdlalRKa3lHRDkrUEZ4Y1hHQnJhNHZseTVkanhvd1plcTB5T3RXcVZVUERoZzJ4ZCs5ZURCbzBLTStsdkVRNTJidDNMNjVjdVFJUER3OUVSRVJneTVZdDBnUGJpSWdJUEgzNkZFQld5eU9RVmJhZXZUVFYwZEVSN3U3dVNFbEp3YzZkTzFHN2RtMTg4c2tuQUlDUWtCQWNPWElFWDN6eGhWNWk2dXpzYkZDVllNckJnd2V4Yjk4K0xGaXdBSmFXbGxpL2ZyM2UrdHUzYjBPcjFlb3R6OGpJd0xWcjE1Q2VubzdHalJ2ajRzV0wyTEpsaTdSKzllclYwa2p5SjArZVJHcHFLc3FXTFl2eDQ4Y2pPVGxaU29pclZLbUNFU05HU0lOMjVUYVFJQkZSVWNja013ZWpSNCtHdDdjM1B2amdnM3p0NStMaWdqRmp4bURVcUZISXpNdzA2QU5peXVIRGg5OG1URnk3ZGsxNjdlbnBLZlZKKy9ISEgvVzI2OW16SjNyMjdBbU5ScU1YVTdseTViQno1MDZqZy96a2hiMjl2WlM4RXYwZFgzLzl0ZDdVT0xvUzg2bFRwNkozNzk1SVRFekVpaFVyY1BUb1VYaDZlbUxWcWxYU0lDQzU2ZGF0VzU3ak1OYVNHUklTZ2dZTkdxQjM3OTQ0ZVBBZ0hqeDRnR25UcGlFOVBSM3o1czFELy83OVVhZE9IZXpldlJ0VnFsU0JtNXNiTGw2OGlMSmx5NkpXclZxd3NiSDVSMHBQeTVZdGkwMmJOcUZreVpKNDhlSUZnS3d2ck5PblQ0ZTd1enVpb3FMd3l5Ky9JQ2twQ1E0T0RvaUtpZ0lBVEp3NEVaYVdsdEw3TW1YSzZEMUU2OUdqQjZaT25ZcUxGeStpWGJ0MkJSNDMvZmNzV0xBQUV5ZE94SlVyVnpCbXpCaTlMaU5Iamh6Qjl1M2I5YmIzOS9mWGU5K3NXVFA0Ky92ajFLbFRTRTVPeHVUSmsrSHU3ZzRnNndIcmtTTkgwTDU5ZTRPSFNYbEpNbS9kdW9WRml4YWhmLy8rNk5peEkwSkRReEVlSG03ME9ObVhhelFhL1Bubm53Z1BENWU2eXJpN3V5TThQQnpyMXExRGx5NWQwTEpsUzVpYm0rUGl4WXRTZjFKam53OEF2djMyV3dCWlhXSllxazVFeFJtVHpCd29GSXA4SjVqWnlXU3lIRnMrQzR1eHBQZHRFMHlpZ3JSdDJ6Wm90VnBjdVhJRlBqNCtVaDlES3lzcm5EbHpCb3NYTDRaS3BjS2NPWFBRdFd2WGZQMi9YYnAwS1VxVktpVzlUMHhNeEpZdFd6Qnk1RWlEVnRBZmZ2aEJtcGNXeU9vN2RmdjJiVXljT0JHdFdyWENiNy85aHVqb2FMUnExUW96WnN5QXBhVWwrdmZ2RHlCcjVFcGR5Zm1MRnkra2dUdlMwOU9sMHZVM2hZU0VvR25UcG5uK0xHK3FWYXNXT25YcWhKY3ZYK2E0bmE3Vng1ajE2OWVqZnYzNjB2c0dEUnBBRUFRRUJRVXh5YVMvUmFsVTRzOC8vd1FBakI4L0hrK2VQTUhUcDArbFVaVjExMFhGaWhXbFV0U29xQ2lvVkNvcEVaMDRjYUpVaHRxdVhUdVVLbFVLcnE2dVNFNU9CZ0JwOU9uVTFGUnBtVTV1ZlJ0ZnZueUp5Wk1ubzM3OStsSlp2YnU3dThFMFJicHkyZXpMVzdkdWpVNmRPdW4xeWF4VXFSSkNRa0trMTdwUy96Tm56Z0RJZXFDY3ZUdzR1eXRYcm1EaHdvVTV4a3RFVkJ3d3lTU2lJa00zOVlEdUNiNjl2YjFVTmpaNzlteW9WQ29vRkFvc1diTEU2RHlWT3NlUEg0ZTl2VDF1Mzc0TkFQRHo4NE9WbFJVeU16T2xiYUtqbzNIdDJqVjRlSGdZREFiU3RXdFhxTlZxaElhRzRyMzMza05vYUNoVUtoVWFOV3BrY0s1cTFhckIwOU1USlV1V1JGeGNISjQrZlNxTnl2cm8wU040ZW5vQ3lFcFVUYlZNdUxpNFlNaVFJYm4rZkZRcUZmejgvSXl1Mjc1OXUxNWZzT3ptekptRHBLUWtveTBuT3RuN21RTlpQL3NxVmFvZ09EZzQxN2lJY2hJYUdvb1JJMGJvTFl1T2pzYVJJMGNBWkEyeTgrYURIdDNnV3ovODhJUEI4UVlPSElnblQ1NFlQWmV1RzhpYng4ckpxbFdyRUI4ZkR6czdPNmtxcDJIRGhpaFRwZ3gyN05paEY3TldxOFdVS1ZPa1pib1IzZCtrU3loZnZueUpYMy85RlUyYU5KSFdSVVZGbVV3eTgxcmFTMFJVMURISkpLSmlZZkxreWRCb05Qanh4eC9oNU9TRURoMDZBTWo2Z2xpblRoMjBhTkVDdDI3ZHdxbFRwNlFLZ25Ianhra2pPUnBqYVdtSnJWdTNZdXZXclNhMytmenp6ekY0OEdCTW16Yk42TFErYmR1MmhZdUxDd0RnM0xsenNMQ3dRTDE2OWFCVUtoRWVIaTVOdlpLV2xtYTBKWFBxMUtuUWFEUkdCeFI2a3lpSzhQTHlRc21TSmZXV3E5VnFrd09rQUZramNpb1VpbHo3ZVdXZnR3L0lLcVhQNjV5QVJLYlVyRmxUR3ZINHlaTW5tRDE3Tm1iT25JbWFOV3RpK1BEaEtGMjZ0RUhyWTA3bXpKbUQ5UFIwdldYWHJsM0RqaDA3c0dEQkFvUC81N21ORlZDcFVpVTBhOVlNNmVucFNFOVB4L1hyMTJGdGJZMVBQdmxFYjY1Y3RWcU5odzhmNmkyN2Z2MjZ3ZFJJdDIvZnhxdFhyMkJ0YlkzcjE2L2o0TUdEZW9udXZIbnpUTWFTMC8yS2lLZzRZWkpKUk1WQ2p4NDlFQk1UZ3lWTGxtRHMyTEhvMkxFalhyMTZoVysvL1JidDI3ZUh0N2MzVkNvVnpwNDlLN1dLbkR0M0RrQlc2NENwVmo1VGJHeHM5TDZjOXVyVlMzcXQxV3J4NTU5L29udjM3c2pNek1UUm8wY2hpaUwyNzkrUFZxMWF3ZExTRWtGQlFWQ3BWRkpMWmtwS2lsNWZzU2RQbnVEWnMyZlMrMGVQSGttdlhWeGNVS0ZDQlFDUWpwT2Ryc3l3V3JWcWlJbUp5WEVPd3V5TXRjUm1sMzBPUWlCcjhKSDA5SFJrWm1ibU9yQVNrU2syTmpaU1lxYnJybEd4WWtWWVdGZ2dQVDBkWGw1ZUJsT1l2UG5BSXp2ZE5aV2RyZ1hReTh2TG9FK21iaUF4VS9yMDZZUHUzYnZEd2NFQm1abVphTnEwS2NxVks0Y1BQdmhBcjh1TWJ2Q3U3Tk1ZR1p2U2FPdldyV2pRb0FFaUlpTFF0V3RYeE1URVlNYU1HZElnZkljUEh6WTVtTmFaTTJmMHJrRWlvdUtLU1NZUkZSdjc5dTJEaFlVRldyUm9BUURTMUFPNjhsUlRKYWw5Ky9iVjYyT1pGMzM3OXRXYlB5OGhJUUZuenB6QmlSTW5FQndjREVFUVVLdFdMYW1mNCtIRGgvSDQ4V01zV0xBQUFIRDY5R200dUxoSXJaeXBxYWw2c1IwK2ZGaHZGTXJzaGd3Wmd0R2pSd01BcGsyYmhzVEVSS1BiTFZpd0FDMWJ0c3kxSFBCTk8zZnV4S05Iai9RbWZnZGc4T1hjeXNvS1FGWi9VaWFaVk5ET256OFBlM3Q3dUx1N0d5U1pxYW1wSnZzd0Exa2pUNTg4ZVZKNnJ5dWZYYjE2dGQ1WUNIMzc5czAxanM4Kyt3enQyclhEcUZHajhQanhZMmkxV2xTdVhCa3JWNjdVTzBkYVdocTBXaTA2ZGVxa3Q3K3JxeXZXckZrRElHdFFvTE5uejhMWDExY3FULy9xcTYvUXAwOGYzTHQzRDREaHRDZlphYlhhWE9NbElpb09tR1FTVVpIMTRNRURMRisrSEIwN2RvU3JxeXUyYjkrT1FZTUdTUzJNcDA2ZFFzV0tGYVZXdnpjVHVleEdqeDZOUG4zNjVPbThYM3p4aGQ3NzU4K2Y0NU5QUHBIS1dsMWRYU0dLb3BUY1BYMzZGTXVXTFVPZlBuMVF2WHAxSkNZbTR1VEprM3I5dzVLU2tneks5dXp0N2FWK2FUcmUzdDRHOFF3WU1BQkRodzZWM2ljbUpxSnIxNjRBc2xxSmNtdWhmTlBQUC84TW1VeVc2MzZKaVlrUUJDSEhVbHlpdDlXK2ZYdFVxVkpGbWlzeXV5ZFBucUJCZ3dZbTk0MklpRUJnWUtBMGoyVlNVaElBSURZMkZoWVdGbEFxbFFnS0NrS3JWcTFRdW5UcEhPTm8zTGd4enB3NWcxR2pSaUVrSkFSeXVSeTFhOWVHbzZPajNqVnk0Y0lGN051M0R6NCtQbnI3WjcvbmJOdTJEWTZPam1qVHBvMlVaTXJsY3JpNHVPRFpzMmVvV3JVcXBrMmJCb1ZDQWExV2l5RkRobURvMEtGbzNydzVnS3lCd3c0Y09HQ3lGWmVJcUxoZ2trbEVSWXBXcTVYbXFCdzdkaXhjWFYzUnJWczNhZkwyUVlNR0FjaEtRQzlmdml5TkJnbGtKWm1tK2wrOWZQa1NkKzdjeVZNTWIvYjNjbkp5UXBzMmJlRHQ3WTFHalJwaHlaSWx1SDc5T29Dc01yMnhZOGVpWk1tU0dEbHlKQUJnOCtiTnlNek1sUHBqQWxubHNtKzJ6QmhMNEl5Tm1HdG1acWEzM1p1bHYvNysvdGk3ZDIrZVBodVFOWUNRUnFQUkc5SFd6czRPSjA2YzBOc3VJU0VCOXZiMi9NSkwvNGp5NWN1amZQbnlCc3Vqb3FMdy9QbnpQTTNickV2a2podzVnbm56NW1IZXZIbHdjbkxDOCtmUDBhVkxsenpGMGJWclYremJ0dy9uejUvSHp6Ly9qQVlOR3NETXpBd2xTNWJVNi85ODkrNWRDSUtBNnRXZTNIS0FBQUFnQUVsRVFWU3JHeHdqSlNVRnRyYTJxRnk1TXR6YzNJeTIvRGRxMUFpN2QrK1czdXVxSytyVXFTTk54ZUx1N201MDhDSWlvdUtHU1NZUkZRa2FqUWJidDIvSHZuMzc4T0xGQzdpN3UyUFFvRUZvMHFRSkprK2VqSWlJQ0d6Y3VGRXE0Vnk3ZGkzczdlM1J2WHQzNlJqSnlja21rOHlUSjAvaTBxVkxlc3ZpNCtPaFVDZ01FcjM0K0hpOTkzSzVITjk4ODQzUjQwNllNQUdwcWFrSUNBaUFqWTBOYnR5NEliVzRsaWxUQmtEV1lCNFpHUm01RGtEeXRqcDA2SUJhdFdwSjd4ODllZ1N0Vm9zcVZhb1kzWDd2M3IySWpJekUxS2xUcFdYR1JydThmLzgrS2xldVhQQUJFK1VnSUNBQWdPSERucmRsYTJ1TGxpMWI2azFobEYzTm1qWFJwRWtUTEZteUJLOWV2WUt2cnk5dTNicGxNQ0t1VHBzMmJReVc2ZWJ3N05hdG0zU1B5bTc4K1BINDVaZGZqQjR2KzRPeTdGYXRXbVV3OGpVUlVYSEJKSk9JaWdTNVhJNVRwMDZoWExseThQSHhRY09HRGZIOCtYTU1IVG9VRVJFUldMUm9rZFN5c1hYclZseStmQm5UcDAvWFM5d1NFeE9sYVZDeTgvUHp3L3Z2dncrbFVvblRwMDlqMkxCaEVBUUIvZnYzUitYS2xURnYzanc4ZnZ3WVQ1OCtSWk1tVFhEdjNqMmp4ekZtOU9qUmNIQndRSVVLRlJBWkdZbnAwNmVqYXRXcWVsOVFFeElTQU9RK3l1WGJxbGF0R3FwVnF5YTluelJwRXE1ZnZ3NC9QeitwLzJwMmx5OWZ4cXRYci9EUlJ4K1pQT2FqUjQ4UUh4L1BWaFY2SjhhTUdZTXZ2L3dTZS9ic3daRWpSK0RxNm9xVksxZmk2dFdybURGamhzbUhQS2JvK2pZS2dvRDMzMzhmeTVjdnozSDdxVk9ub2tlUEhyQzB0RVNMRmkxZ1lXRmgwRS8wNE1HRFdMVnFsVFNnV0hhNmtsOVQxL2hYWDMybFY0YWZtSmlJT1hQbXdNbkpDWThlUFVMMzd0M1JzV05IdlgzK3pqemRSRVNGalVrbUVSVVozMy8vdlY1eWQvdjJiY1RHeG1MOSt2V29VNmNPZ0t3RWFkV3FWV2phdENsNjlPZ2hiYXZSYVBENDhXT0RRVFZFVVlRb2lsaTZkQ2t1WHJ5STk5OS9IMjNidHNVSEgzeWdOOGpHaFFzWHNINzllbGhZV09ERER6OUUrL2J0NGVMaVlyUy9XSGE2K2U4ZVBIaUFNV1BHUUM2WFk4bVNKWHJsY21GaFlRQmdkQXFVdExTMFBQMXMxR3ExM21mTnlhSkZpL0QxMTE5ajRzU0orUGJiYncxK0pwbVptVWJMY3JQVGZjSFc5WGtqS2dpNmtaTGYvUCtuVkNyaDcrK1B3TUJBdUx1N1k4MmFOYmgvL3o3bXpwMkwzcjE3WS9qdzRWS3BmRTRlUFhxRTMzNzdEVGR2M2dRQWcrbCtnS3lLaHpldjYydlhya0dqMFVBUUJBd2FOQWpqeDQ5SDA2Wk45VXJGZFNQQ3ZrMGZaVmRYVndCWjk2UExseTlqMmJKbGNIUjB4UHIxNjNIanhnMzQrUGdnSlNVRlgzNzVKWnlkbmZOOWZDS2lvb1pKSmhFVkdXKzJIclpyMXc3Tm16ZVh5czkyNzk2TlpjdVdvVXFWS3ZEejg4UEtsU3VsT1NKRFEwTVJGeGVIeG8wYlMvdnYyTEVEZS9ic3diTm56K0RwNlltbFM1Y2lMUzBOMTY5Zng5bXpaeEVlSGk0bHI0TUhEMGJQbmoxeCt2UnBIRHQyREdQSGprV0pFaVV3YytiTUhGdjhBT0RzMmJQdzhmR0JyYTB0MXE5Zmo5allXT3pkdXhjT0RnNVFLcFU0Y09BQTNudnZQYjM1OVlDczFnemRnQjg1Q1FnSWtFb0k4OExNekF5K3ZyN3c4dkpDczJiTnNIWHJWc1RHeHNMR3hnWXBLU200Y09FQ3ZMeThUTzZ2VXFtd1o4OGVlSHA2NnBYaEVyMk41T1JrN04yN0YxWldWcmg4K1RJQVNJUHhwS2FtNHRDaFE5aThlVFBpNCtQaDdlMk5hZE9td2RMU0V2WHExY1B1M2J1eGFORWlyRm16QmhjdVhNRDgrZk9saE0yWTE2OWZZOUdpUlRBM044ZW5uMzZLR2pWcUlDTWpBeXRXcklDMXRUVXlNelB4ODg4LzY3VVMvdkxMTDFpMmJCbTZkZXVHN3QyN1kvYnMyWmd3WVFJY0hSM2g0ZUdCeXBVcnc5N2VIcGFXbHBnK2ZUcCsrdWtuQUZtdHBXcTFHbXExR3BtWm1haGF0YXJSd2JUUzB0THcrKysvNCtiTm16aDkrclEwL2RHWU1XTmdhV21KTm0zYW9ITGx5dkQxOVlXM3R6ZTh2THhRdjM1OWRPalFRUnFkbW9pb3VHR1NTVVJGbWk3QmpJeU14SW9WSzFDclZpMzQrL3ZEMXRZVzBkSFJVdW1halkwTkJnNGNpSll0VzByN2FqUWExSzFiRjB1V0xKRUc2MWk0Y0NFQ0F3TWhDQUlxVnF5SWJ0MjZTZHZiMnRyaTAwOC94YWVmZm9ySGp4OGpNREJRbWg0bEowNU9UdkR3OE1DQ0JRdmc2T2lJdUxnNDdOaXhBMEJXR1hDMWF0VXdmZnAwZzdueGJHeHNETXI0Sms2Y2FIRDhUcDA2NGROUFA1WGVwNlNrWU1LRUNUbkdKQWlDOU5raUl5TngrUEJoQUZsbGZWV3JWc1g0OGVOTjdudm8wQ0hFeGNYbE9HazhVVjVaV1ZsaHc0WU5VS3ZWc0xhMlJyOSsvYVJFOGVyVnExaStmRGxxMUtnQlB6OC9OR3pZVUc5Zkd4c2JMRml3QUY1ZVhsaTFhcFhVVDdOang0NUdFN3I2OWV2anlwVXJlc3NzTFMxeDVzd1pxV3pkMmRsWm1wN28xYXRYbURScEVqdzlQVEZseWhTWW01dGozNzU5K09XWFgzRHg0a1hjdm4wYndjSEJTRTVPaGthamdTaUtKai9udW5YcmpDN1B6TXlFcjY4dnlwY3ZqeDQ5ZXFCcjE2NEdMYXl1cnE3WXVIRWpidHk0Z2FOSGorTHk1Y3Y0N0xQUGN2cXhFaEZSZnJqVWNIZi9vR2FkcDdXOS9pZitkUHlVU0pRZlo4OWZGRDJidEJSZGE5U05LMSs5ZHYzQy92LzhiMVcrZXUzNnV1djA3UG1MNyt6Zjk5YXRXMkptWnFiZU1xMVdhN0NzS05ERnBWYXJDenVVZkhuMjdKbllyRmt6Y2VIQ2hmL1lPWGlkdmh1RmRaM21WM2g0ZUo2MlMwOVAvMXZuMFdnMFJxL0h2WHYzaWtxbE10L0gwMnExMGpGVktsV08yeGEzKzRBbzhqcWxvc0hUMDdObHZYcjFYbmg2ZXNaN2VucTJ6SDBQS2lxS1hFdG1wbEtNTWJOQWVxWktoWmV2WGhWMk9GVE14TVRHSVNORENRQktVY3g4VWRqeC9GdUpZdVlMaUZicG1Tb1ZZbUxqM3RsNWRhV3QyUW1DWUhSazFNSldWT1BLVFVSRUJBWU9ISWdCQXdiOFkrZmdkZnB1Rk5aMW1sOTVIY0hZMHRMeWI1M0gxRlE4Ynp1NGxTQUl1Zlp0MXBITDVXOTFqc0xFNjVTSS9vNGlOL2xaek9QYmNTS1FxbEtwY1BmZWZXUmtaQlIyU0ZSTVpHYXFjT2ZlZlNpVlNnQ2lNdnJCQXo2bCtJZEVQM2p3U3JwTzd6L2dkZm92MHJ4NWN3d2JOdXh2ZjZFM2hkZnB1OFBybE40V3IxTWkrcnVLWEpJSlFBTlJ1MGNVUmUycHMrY1JkUE1XMGpNeWN1d0hRZjl0b2lnaUl5TURvV0YzY1BEd1Q5QnF0VnBBM0FKQW5ldk85TGJVdXV2MDhFOC84enFsWFBFNkxSUzhUaWxmZUowU1VVSEpXNTNITyticzdHeHRidi9lY1VGQUMzdDdPN1JxMFJ3ZXRkM2c0dkkrN1A2aGVlYW9lRXBPU2NHelo4OFJHbllIWnk5Y1JsSlNFclNpZUVXVkZOdnUrZlBuZVpzYmd0NktzZXUwamtkdHZPOWNqdGNwNmVGMVduaDRuVkplOFRxbG9zalQwN09sSUFpN1JWRzBCUEJKY0hEd3hjS09pZkttU0NhWkFPQmMzYU82T1lTMUVQQ2hJQWd5TXpNejJGaGI1enBuSGYyM3FOUXFwS1dsUTZWU1FSUkZFU0orVVVNekp2cis3WkRDanUyL3dMbTZSM1V6Q0JzRkFmOFRCRUZtYm1ZR2ExNm45QVplcDRXTDF5bmxCYTlUS29xWVpCWmZSVGJKQkFCSHgrcDJObzZXZmpJQlhVWEFEQkRNQUJTLzN2TUZUTlJtbFRvSnNpTDl6L2V1YUFCUkpRQXFMY1NUeWFxMFNhL0R3NU1LTzZqL2twS1ZLcFd3TjdmejVYVktPZUIxV3NoNG5WSWU4RHFsSW9kSlp2RlZMTEtVTW1YY2JPV2x0WTVtV25rWnVjek1wckRqS1d3MlptSnJBT2FwS3VGRVljZFMyTlJhTVUwdWlMRnByOVd4c2JGM1Vnbzdudit5TW1YY2JLMUxLY3BvUlkwanIxUEtqdGRwMGNIcmxFemhkVXBGRVpQTTRxdFkxTXJFeHQ1SlFTeFNBRVFXZGl4RlFiMTY5Y2FKb21nWEZobzh2YkJqSWRMSmRwMCtMdXhZaU1nNFhxZEVSUFF1Rk1YUlpTa0g3dTd1WGdEcUM0SlE5Ni9YUkVSRVJFUkVSUWFUekdKR0xwYzNFMFhSQ1VBSnVWemVyTERqSVNJaUlpSWl5bzVKWmpIaTV1Wm1Ec0FOZ0prb2lnb0FiczdPenRhRkhCWVJFUkVSRVpHRVNXWXhvbGFyN1FWQmFDajhSU2FUZVpRcFU2WmtZY2RGUkVSRVJFU2t3eVN6R0xHeHNYa1BRRlhkZTFFVTNVVlJkQ25Fa0lpSWlJaUlpUFF3eVN4ZStncUNZQ09LSWtSUmhDQUlObks1dkdkaEIwVkVSRVJFUktUREpMTVlFVVh4Y3lPTCs3N3pRSWlJaUlpSWlFeGdrbGxNZUhwNnRwVEpaQzZpS0VyTC9tck5kUGIwOVB5b0VFTWpJaUlpSWlLU01Na3NQZ2FhV2lHSzRyQjNHUWdSRVJFUkVaRXBUREtMQVRjM3Q3S0NJRFFGQUVFUTlQNzh0YXlabTV0YjJVSU5rb2lJaUlpSUNFd3lpd1VMQzR0bW9paStweHZ3UnlmYmUzc3pNN01taFJZZ0VSRVJFUkhSWDVoa0ZuMHlBSFVFUWJBM3RZRWdDRlp5dWJ3T0FQbTdDNHVJaUlpSWlNZ1FrOHdpcm5yMTZqWUE2dUd2QkZKWEl2dkdhN2tvaWcycVZhdFc4cDBIU0VSRVJFUkVsQTJUekNMT3hzYkdDVUJlU21HYldGbFpsZituNHlFaUlpSWlJc29Kazh5aXI0MGdDQ1d6OThWODAxOVRtWlNVeVdTdDNtRmNSRVJFUkVSRUJwaGtGbkdpS0g2cGU1MjlWTmJZTWxFVUI3K2JxSWlJaUlpSWlJeGprbG1FZVhwNnVnbUNVQWN3bm1EcTZOYkpaTExhN3U3dTd1OG1PaUlpSWlJaUlrT0t3ZzZBVE5Ob05CcVpURFloK3pKQkVFb2hhN1JadVNpS04wVlJmSjE5dlVLaDBMelRJSW1JaUlpSWlMSmhrbG1FaFlTRTNBZHcvNDNGc2lwVnFwZ0JRSGg0dUFxQTlwMEhSa1JFUkVSRVpBS1R6T0pIR3g0ZXJpenNJSWlJaUlpSWlJeGhuMHdpSWlJaUlpSXFNRXd5aVlpSWlJaUlxTUN3WExhWWNYZDNyMkZtWmpZU2dKbEtwVm9WR2hwNnI3QmpJaUlpSWlJaTBtRkxaakVqbDh2TEF1Z3RpbUsvdjE0VEVSRVJFUkVWR1V3eWlZaUlpSWlJcU1Bd3lTUWlJaUlpSXFJQ3d5U1RpSWlJaUlpSUNneVRUQ0lpSWlJaUlpb3dUREtKaUlpSWlJaW93RERKSkNJaUlpSWlvZ0xESkpPSWlJaUlpSWdLREpOTUlpSWlJaUlpS2pCTU1vbUlpSWlJaUtqQUtBbzdBTW9mVVJTZmE3WGFyUURNUkZGOFh0anhFQkVSRVJFUlpjY2tzNWo1NDQ4L0hnQ1lWdGh4RUJFUkVSRVJHY055V1NJaUlpSWlJaW93VERLSmlJaUlpSWlvd0xCY3R2aFJWS2xTeFZxcjFRcVBIajFLQmFBdTdJQ0lpSWlJaUloMDJKSlp6TlN0VzdlMm5aM2RaZ2NIaCsxMTY5YXRYZGp4RUJFUkVSRVJaY2VXek9MSFFSQ0UvNG1pYUFuQW9iQ0RJU0lpSWlJaXlvNUpaakdqMVdyREFmZ0lncUQ0NnpVUkVSRVJFVkdSd1NTem1Ba0pDWWtHOEVOaHgwRkVSRVJFUkdRTSsyUVNFUkVSRVJGUmdXR1NTVVJFUkVSRVJBV0c1YkxGVEpVcVZleXRyYTJyeU9WeVdYSnk4b1B3OFBDa3dvNkppSWlJaUloSWh5Mlp4WXkxdGJXYlhDNWZKd2pDSm10cmE3ZkNqb2VJaUlpSWlDZzd0bVFXTXpLWnpGSVFoUEtpS0ZyS1pETEx3bzZIaUlpSWlJZ29PN1prRWhFUkVSRVJVWUZoa2tsRVJFUkVSRVFGaGtrbUVSRVJFUkVSRlJnbW1VUkVSRVJFUkZSZ21HUVNFUkVSRVJGUmdXR1NTVVJFUkVSRVJBV0dTU1lSRVJFUkVSRVZHQ2FaUkVSRVJFUkVWR0FVaFIwQTVZOGdDRnBSRkRNRVFRQUFiV0hIUTBSRVJFUkVsQjJUekdJbU5UWDFqcTJ0N1pkYXJWYWVscFoycDdEaklTSWlJaUlpeW81SlpqSHo0TUdET0FBbkNqc09JaUlpSWlJaVk5Z25rNGlJaUlpSWlBb01XektKaUlpSWlLaFFlWGg0dkNlWHkydG1YeWFLWWwwQTVnQVVvaWpXOWZUMDFOdEhxVlRldjNQbnpzdDNHQ2JsRVpQTVlzYkR3K005bVV6V1JDYVR5ZFZxOVM4aElTRXhoUjBURVJFUkVkSGZJUWlDcXlBSUY5NVlsdjMxZDIvdVkyNXUzaFFBazh3aWlPV3l4WXhNSm5PVHlXVHJSRkhjSkpQSjNBbzdIaUlpSWlLaXYrdVBQLzRJMG1xMTkvTzZ2U2lLNGJkdTNmcjFuNHlKM2g2VHpHSkdGTVUwQU9FQUh2ejFtb2lJaUlpb3VCTmxNdGs2QUJCRkVhSW9HbTZRYmJrZ0NKc0JHRzVFUlFLVHpHSkdwVkxkMFdnMEk5VnE5UmNxbFlwVG1CQVJFUkhSdjRKS3BUb0JJQ2w3bWV5Yi9scVhwTkZvenJ5cnVDai8yQ2V6bUxsejUwNEtnTERDam9PSWlJaUlxQ0NscDZjL1Z5Z1Uxd1ZCYUp2VGRxSW9YaGRGTWZKZHhVWDV4NVpNSWlJaUlpSXFkT0hoNGFrQWZoZEZVUXRBcjJSVzkxb1VSYTBnQ0VFaElTR3ZDeVZJeWhNbW1VUkVSRVJFVkJSb0FJUUlncENjd3picEdvM21Ed0RxZHhRVHZRV1d5eFl6Ym01dUZTd3RMYjIxV3EwaU16TXo4TTZkTzA4TE95WWlJaUlpb29LZ1ZDcXZXRmhZeEFBb1lXeTlJQWhKS3BYcTJqc09pL0tKTFpuRmpMbTVlU1VBc3dSQm1QdlhheUlpSWlLaWY0VTdkKzQ4RlVVeFNEZjR6eHNqeWtJVXhSdHNaQ242bUdRU0VSRVJFVkdSSVFqQzloeFdiM3huZ2RCYlk1SkpSRVJFUkVSRlJuQnc4R2xSRkY5bVgvWlhLK2FyNE9EZzQ0VVZGK1VkazB3aUlpSWlJaXBLMUtJbzdqSXlYMllnQUZVaHhFUDV4Q1NUaUlpSWlJaUttcTBBMHJPOVQ5ZG9OTHNLS3hqS0h5YVpSRVJFUkVSVXBBaUM4QXhBaENBSXVsTFpPd0FlRjNaY2xEZE1Nb21JaUlpSXFFaUpqNDlQMW1xMU44VC9GNnBXcXhNS095N0tHeWFaUkVSRVJFUlVwRVJHUm1ZSWduQVRRS1lnQ0dwQkVHN2V1WE1ucGJEam9yeGhra2xFUkVSRVJFVk9abWJtSlFBdlJWRk0rT3MxRlJOTU1vbUlpSWlJcU1nSkN3djdBOEFkQUEvK2VrM0ZoTUc0d0VWUm1USnV0dGFsRkdXMG9zWlJMak96S2V4NENwTkNwcTVrYldiV0Q0Sm9scGFwM3FMV0toNFZka3lGU2EwVjArU0NHSnY2cHpJdUx1NStjbUhIUS9Sdnduc3ZtY0o3TDlFL2gvZGVmVlptNHNjeUNPYXBLaHdwN0ZnS1czRzY5eGJwSkxPTW01dXRqVll4VTREUUJZSmdDVkcwRkFVb0NqdXV3aVNLSW9TLy90MUVRRFF5ZjlCL2lpQkNEVUhJRUNFcUllSlVxa3psRTh0NmZhSy9oZmRleWczdnZVUUZqL2RlRTBReDYrLy8rSGRlb0hqZGU0dnN2OWI3VlR4Y3pCVENKZ0FmQ1lJZ1U4amxNTGN3aDF3dUwrelFxQWpSYUxUSVZDcWgxbWdnaXFJV3dCbU5Xak1xS3Z4MlJHSEhSbFFjOGQ1TGVjRjdMMUhCNHIyWDhxSTQzWHVMWkpMcDdPeGxiVlpDZlVRR29ZMlptUm5hZk5nQ0RSdDQ0ZjF5WldGbloxZlk0VkVSa3BLYWl1aG56M0V6K0ErY09uc09tWmtxaUNJdXBjZHJPNzU2RlpKYTJQRVJGU2U4OTFKZThkNUxWSEI0NzZXOEtrNzMzaUtaWkZhc1huZVdJSWp6cmF5c1pQUG5URWZiMXExZ2IyK0gvM3BwS0JrbmlpS1NVMUp3K2Nxdm1ETFRCK25wR1ZwUkZMOTVjajlrZG1ISFJsU2M4TjVMK2NGN0wxSEI0TDJYOHFPNDNIdUwzT2l5enM3TzFqSkI3Q01JZ3F6VHgyM1JvZDFIS0ZIQ25oY2FtU1FJQXV6dDdORG13eGI0dUcwYkNJSWdrOGxrQTF4Y1hLd0tPemFpNG9MM1hzb3YzbnVKL2o3ZWV5bS9pc3U5dDhnbG1lYjI3NzBIUWJCVUtCU280MTRiTmpiLytVRzFLSThzTFMxUjE4TWQ1dWJtRUFFek16Tzc5d283SnFMaWd2ZGVlbHU4OXhLOVBkNTc2VzBWOVh0dmtVc3lOVnBWR1lpaXBibTVPY282RmFtZkZSVUQ1Y282d2NyS0VoQmhyckZRT0JaMlBFVEZCZSs5OUhmdzNrdjBkbmp2cGIraktOOTdpMXlTS1plWjJZZ0NGSEs1RExhMnRvVWREaFV6ZG5aMk1GT1lBUUxrTXNqWlc1NG9qM2p2cGIrRDkxNml0OE43TC8wZFJmbmVXK1NTVENJaUlpSWlJaXErbUdRU0VSRVJFUkZSZ1dHU1NVUkVSRVJFUkFXR1NTWVJFUkVSRVJFVkdDYVpSRVJFUkVSRVZHQ1laQklSRVJFUkVWR0JZWkpKUkVSRVJFUkVCWVpKSmhFUkVSRVJFUlVZSnBsRVJFUkVSRVJVWUpoa0VoRVJFUkVSVVlGaGtrbEVSRVJFUkVRRmhrbm1XOHJJeVBoSGo2OVdxNUdTa3ZLUG51TnRwYWVuNDhhTkcwaE9UaTdzVUlqb1B5Z3VMZzVYcjE1RlFrSkNnUjFUclZZak5EUVVyMTY5QWdBa0pDUkFxOVVXMlBGMVhyeDRnVC8vL0RQUDI0OGRPeGFyVnEwcThEaUlpTjZWbEpRVTNMbHp4K1Q2bUpnWS9Qenp6d1Z5THFWU2laY3ZYK1pwMjRTRUJDUW1KaHBkRnhZV2h1UEhqeGRJVFA5VlRETGZ3b01IRDlDNWMyZk1temNQb2lqbWVUOVJGUEh3NFVQcC9lalJvekY5K25UcC9kV3JWNkZXcXdFQVFVRkJhTm15SlVKQ1Frd2VMeXdzREd2V3JORmJwbEtwb0ZRcTgvUW5Nek5UMmk4ME5CVDc5Ky9QMCtkNDl1d1pSb3dZZ1h2MzdtSG56cDA0YytaTW52WWpJc3F2MU5SVVBIcjBTRy9aYjcvOWhyRmp4K0wrL2ZzRmRoNmxVb25QUC84Y0J3OGVCQUNNSHo4ZVE0WU1RVVJFaE1HMkR4OCt4TldyVjNQOW85Rm9EUGFkTW1VS05tN2NtT2U0bmo1OUtpVytSRVNGU2FWUzRmWHIxNGlNak1RZmYveUJTNWN1NGNpUkk5aThlVE9XTFZ1R2VmUG1HZDB2TURBUUF3WU13TDE3OTR5dTM3eDVNK2JNbVlQTGx5K2JQSGRhV2hxKytlWWJ4TVhGNVJqamlCRWpNSEhpUktQMzN6Y3RYYm9VWGJwMHdROC8vR0RRZUhUaXhBbXNYcjA2MTJPUWFZckNEcUM0dVgzN05zYU1HUU1iR3h2MDZkTUhnaUFBQUk0ZE80Ym56NTlqNk5DaGtNbU01KzRIRHg3RWtpVkxzR25USnJpNXVVR2owVWdYd2Rtelp6RjE2bFFzWExnUUgzLzhNZTdldlF0TFMwdTR1Ym1aak9XUFAvNUFRRUFBZ0t5RUZRQUdEQmlnbDhqbXBFU0pFamgzN2h3QVlQZnUzVGh4NGdReU16UFJyMSsvSFBmVGZXYUZRb0huejU5ajJiSmxHREprQ0VhTkdpV3RJeUlxQ0ljUEg4YXlaY3V3ZXZWcU5HblM1Qjg3ajZXbEpRQklyWmZ6NXMzRHpKa3owYTlmUDh5Y09STmR1M2FWdHQyeVpVdWVubkJmdm53WjF0YlcvMHpBUkVRRkxDWW1Ca3VYTGtWNmVycjBKeTB0RFNrcEtVaEpTZEZybk5DeHM3TkRpUklsNE9EZ2dCSWxTaUE1T1JsMmRuYlNlbzFHZ3oxNzlxQkpreWFvVWFPRzBmT09HemNPVjY5ZXhkYXRXOUc4ZVhPajI0U0hoK1A0OGVNNGUvWXNmSDE5MGJoeFk2UGJqUmd4QW1QR2pNR1pNMmZRdm4zN0hEL3Y1TW1UWVc1dWpuWHIxdUhRb1VQWXUzY3ZiR3hzQUdSVkxKcWJtK2U0UCtXTVNXWStuRHAxQ2w5Ly9UWGMzZDN4elRmZm9GU3BVdEs2dUxnNGJOaXdBZGV2WDRlZm54L2VlKzg5Zy8yOXZiMXgrUEJoVEo0OEdmdjI3Wk9XUjBWRllkNjhlZkQyOXNiSEgzOE1BTGh4NHdhOHZMeWdVSmorSityWHJ4OGVQbnlJZ0lBQU9Eczc0OU5QUHdVQXRHelpFcjE3OTVhMlV5cVYwR2cwZWw5MlRwNDhpUXNYTGtqdjU4NmRpNWlZR0N4YnRneFdWbGJTc1l6UkpaS2lLR0x5NU1td3NyTEMyYk5uMGI5L2Y1UW9VY0xrZmtSRStTR0tJZzRjT0lCeTVjcWhVYU5HLytpNTVISTVGQXFGVkUzaTZ1cUtMVnUyWU1PR0RXalFvSUhCOXJWcTFkS3JSTWt1S0NnSUsxZXVCQURzM2JzWEFRRUJPSEhpeEQ4WFBCRlJBU2hkdWpRVUNnVWNIUjFoWTJNRGEydHIyTmpZd01yS0N2djM3MGRrWkNTbVRac0dMeTh2T0RnNHdNN09Ebks1UE1kam5qaHhBaTlmdnNUU3BVc0JBTjkvL3owQ0F3TU50a3RMUzBOeWNqTGF0bTJydDd4RWlSTFl2MzgvUER3ODhPT1BQMkxDaEFrWU0yWU0xcTlmajRrVEowcjM3RGZObno4ZjgrZlAxMXRXczJaTmJOeTRFYUlvSWpRMEZCNGVIdkR4OFVIMzd0MFJIaDRPR3hzYnRHM2JGaHFOQm1scGFkQm9OR2pkdXJYZU1WcTNibzNaczJmbityTWtKcGw1OHVyVkt3UUVCR0QvL3YzbzFxMGJCZzBhaEtTa0pNVEZ4VW1scDFXcVZFR1BIajJ3ZCs5ZTlPM2JGMzUrZmdaZmloUUtCUll1WElpd3NERHBTUWtBMk5yYW9tdlhyaGc3ZGl5QXJOcjEzMy8vSFhYcjFqVmFWdFdyVnkvWTI5c0RBS1pQbnk2VnJYYnAwZ1VBNE9Ua3BIZnUrZlBuSXlvcUNqLzg4SU8wN00zYWVITnpjeXhidGd3REJnekFoZzBiMExadFd4dzdkc3pvejBQWG4ramN1WE40K1BBaEhCMGQwYVZMRjV3OWV4YmR1blhMODgrVmlDZ25aOCtlUldSa0pEcDE2b1EvL3ZoRFd2N2t5Uk1BUUVSRWhNa256VTVPVG5CMmRwYmVMMTY4R0VlT0hNbnhmR3ExR2p0MjdNQ2VQWHYwbHUvY3VSTUFjT2pRSVpRcFV3WUFZRzF0YmJMUzVQbno1OUpyVVJSTmxtMUZSMGZyUFJBMEppTWpBeTlldk1ENTgrZE5idVBnNEdEeWZrMUVsRmR5dVJ4K2ZuNTZ5MTY5ZW9WWnMyYmg4ZVBIR0Rod0lMcDA2YUozMzgzSXlNRFdyVnZSczJkUGxDeFpVbTlmalVhRGdJQUF0R3ZYRGpWcjFnUUExSzlmWCs4NzhQbno1eEVmSDQ4K2ZmckF6TXpNSUNaZGxRa0FWS3BVQ1Z1M2JrVmdZQ0RxMWF1SHRMUTA5T2pSQXcwYk5zejFzeDA4ZUJDdlg3OEdBSncrZlJvelpzeUFwNmNueG80ZGl6cDE2cUJXclZvQXNycEthTFZhYk5teUJXWm1abnJWZlJzM2JrUnFhbXF1NTZJc1RETHpZTW1TSmRJditNREFRSU1uTURLWkROYlcxckN5c2tMRmloV1JtcHFLTVdQR3dNZkhSMHI4L3Z6elQ4eWRPMWZhNStqUm8zanc0QUhrY2pubXpKa0RBSmc0Y1NLR0R4K09odzhmUXFQUklERXhVZXJ2R0JjWGg0U0VCRlNwVWdXZE8zZVdra3dMQ3dzc1g3NGN0cmEyZXEyZWlZbUpVdTE3Ykd3c2twT1RjZjM2ZFFCQTVjcVZqWDVPZTN0NytQdjdTMCt0VnF4WVlYUTdYVC9VZmZ2MjZaWEhXbHRiTThra29nS2gwV2l3YnQwNkFGbmRFWXdsVWN1V0xUTzVmLy8rL2ZIVlYxOUo3NVZLSllDc1VpcFRBZ0lDNE9MaWduYnQyaGxkbi8yTFVWeGNuTW1rOWU3ZHV5YlBrVjJKRWlWeWpPZlVxVk80ZS9jdU5Cb04yclp0aStyVnF4dmRMdnVYTUNLaWdpQ0tJZzRkT2dSL2YzODRPVGxoeTVZdEJnL1dIajE2aEJrelppQThQQnh5dVJ4RGh3N1ZXMy9vMENGRVIwZkQzOThmQURCeTVFZzBiTmdRUTRZTUFaQTFFTnI2OWV0Um9VSUZEQmd3UUVwZTA5TFNUSFkxY0hCd2tQWjNkM2RINDhhTjBiSmx5MXcvVDNSMHROVEgvcU9QUGtKNmVqcFdyMTZOSVVPR1lNZU9IVklwYitmT25TR0tJbGFzV0FGdmIyOTRlM3RMeHpodzRJRDBXdmZ3TUxlVzNQOHlKcGw1TUhUb1VMUm8wUUtsU3BXU3lnY1dMRmlBaWhVcllzNmNPUWEvNEZOVFU3RnMyVEs5Snl0bVptYW9WcTJhOUQ0ME5CU0ppWW1vV0xHaTNuSWJHeHZzM0xrVEgzendBWGJ2M2kwdFg3aHdJYTVjdWFLM1RLZGN1WElHeXg0K2ZJaUpFeWNDeU9xb3JkVnFwZmV6WnMweStWbGRYVjJsMTlldVhUTzZUV3hzTEQ3KytHTXNYNzRjVFpzMk5Ya3NJcUszdFgzN2RqeCsvQmhEaHc0MTZJdDU3ZG8xYk55NEVaTW1UWktlanIvSnljbkpZSm1GaFFVR0RoeG84cHlIRHgrR2k0dExqdHZvUEhueUJJc1hMemE2THErajB0cloyWms4VjFSVUZOYXRXd2N6TXpNSWdvQ0lpQWpNbnorZlgyaUk2QjhYSEJ5TTFhdFg0K0hEaHhnNWNpUjY5ZW9sTldRb2xVb2tKQ1RnN05teldMVnFGZXpzN09Edjc0OW16WnJwSFNNaElRRnIxNjVGdjM3OTRPTGlnZ3NYTGlBb0tFaDZpQ2VLSWhZc1dBQUErT2FiYjZRRTg4U0pFMWk4ZURHMmJkc0dGeGNYQUZsVkpwTW5UMGJMbGkzMXVuTUZCQVNnUjQ4ZW1EbHpacTZmcVhYcjF0TDVaREladW5idGl0YXRXK1AwNmRPb1VhTUdRa05ENGU3dURnQTRmdnc0a3BLU1VLZE9IWlBIaTR5TXhNaVJJN0ZxMVNxVGZVMy82NWhrNWlBNE9GaHZaRUhka01qMzc5L0gzYnQzNGVMaWdwOSsrc25vdm01dWJ0SW9XUTBiTmtTRkNoVXdidHc0QUZsUGRuYnUzQWtiR3h2SVpESkVSRVJnenB3NWNIUjB4TkdqUnhFWkdRbGJXMXU5NDhYR3hrckpaRldUTjl3QUFDQUFTVVJCVkdabUpscTBhQ0d0bXp4NU1ucjA2S0czZmYzNjlYSGx5aFVBeHN0bE4yL2VMTDJlTUdFQ2dvS0NBT1N0N01yS3lnckEvN2NNRUJFVnBNZVBIMlA5K3ZXb1VhTUdSb3dZWVpCWXZYanhBa0JXVllhbnAyZUJuZGZHeHNaZzZxajc5KytqWExseVV2V0lqcGVYbDlUU0NnQS8vL3d6d3NMQ01HWEtGRnk1Y2dWK2ZuNG1CNEhMQ3o4L1AzejQ0WWNJQ3d0RGpSbzFjTy9lUGV6YXRRdjkrL2QvNjJNU0VlWEcxOWRYR21XN2V2WHFPSDM2TkE0ZVBJams1R1FrSlNYcGZmZnIwcVVMSmt5WUFBY0hCNFBqYk5teUJRa0pDWGo4K0RFbVQ1Nk0yN2R2dzgzTkRaOTg4Z2tBNE1jZmY4VDE2OWZoNit1cjE4QlJ0MjVkcUZRcXpKNDlHeHMzYm9SQ29aQUdIUEwxOWNXMWE5Y3daODRjNlh2eTdObXo4L1I5TlBzNEtqcDJkbmFvVmFzV1JvNGNpYUNnSUdtV2hSVXJWcUJzMmJKNjM3WGY5UHIxYTd4Ky9ab1AvbkxBSkRNSDE2OWZ4OUdqUi9XV3hjWEZRYTFXbzJ6WnNnZ05EVVZvYUNpQXJDYzJHUmtaS0Z1MnJNRnhTcGN1alFvVktpQXBLUWtyVnF6QXNXUEg0T1BqZzU5KytnbEtwUkt4c2JIbzI3Y3ZGaTFhaElDQUFEZzZPaUl1TGc2dlg3K1dMb29uVDU1SVQxamtjcm4wMU1iWDE5ZG9mNTgvL3ZoRHFodVBpWWxCVWxJU3JsNjlDZ0FHZ3duMTd0MGJyVnUzeHBrelozRDc5dTFjZnk3VzF0YVF5V1JGZGg1UElpcStVbEpTTUduU0pJaWlDQjhmbndMOUJhNVVLckYxNjFhRDVVMmFORUhWcWxWaGIyK3ZOL2VtS0lxWU9YTW1sRW9samh3NWttUFNHQjRlamw5Ly9SVUEwTFJwMDcvVlIzTExsaTBJQ1FsQllHQWdoZzhmRGpNek0weVlNQUd6Wjg5R28wYU5VTFZxMWJjK05oRlJUaG8xYW9TUWtCQ1VLMWNPcFVxVlFxbFNwVkN5WkVtWW01c2pNREFRRHg4K2hLdXJLMmJPbklrNmRlcVk3SE5lczJaTnFTVXdJaUlDZi83NUo3Nzc3anZJWkRKY3VuUUozMy8vUGZyMDZZT1BQLzRZR1JrWmVuODZkT2lBd01CQWJONjhHY09HRFlPMXRUV1dMMStPNzcvL0hnRUJBWWlLaXNMMjdkc2hrOGxnWm1iMlZyOG5idHk0Z2UzYnQrUHk1Y3RRS0JRWU9uUW9Ra05ENGUvdmo0U0VCUGo1K1JsOFh6WXpNME5NVEF6VWFqVisrKzAzS0JRS2xDOWZQdjgvNVA4SUpwazVHRGx5SkVhT0hBa2c2OHZHdW5YcnNISGpSb3djT1JMRGhnMlR0bnY5K2pWaVltSXdiTmd3TkcvZUhGT25Ualg0TWhJVUZJUVpNMlpBSnBOaDVjcVZhTnk0TVg3NjZTYzRPanBpd1lJRm1EMTdObWJNbUlFSkV5YkEyZGtaUTRjT3hlM2J0OUdpUlF1a3BxYmk2ZE9uMGdBUmNybGNxaEYvczRPMnpzcVZLeEVlSHE2M2JNYU1HUUN5QmhySzN2S3BLMFdMakl5VWtzeUVoQVIwNnRUSjZMRS8vL3h6Z3k5alJFUUZRYTFXSXowOUhUTm56alRaQi9GdGo1dVJrWUgxNjlmckxjL0l5RUNwVXFWUXRXcFZsQ2xUUnE5NjVjcVZLMUpKVlBaN3VrYWpRVmhZbUY2cllreE1ESktUay9XV2xTdFhEdlhyMTg5WG5FRkJRVmk5ZWpXbVRKbWlWL0xicWxVck5HalFBSk1tVGNLMmJkczRramNSL1NQYXRtMnJOOEtyUnFQQjRjT0hzWGJ0V21pMVdreWRPaFhkdTNlSFFxSEE3Tm16OGZUcFV5eGZ2aHlPam81NngyblhyaDNhdFd1SCtQaDRkTy9lSGYzNzkwZU5HalVRRmhZbTlaYy9jT0NBMFc1Z09oczNia1NyVnExUXBVb1Z5R1F5akI0OUdqVnIxb1JNSnBQdXljT0hENGRhcmM1eE5nYTFXcTNYRFMwb0tFajZmbCt2WGozTW1qVUxUNTgrbGVMNi9QUFBzV2ZQSG1nMEduVHMyRkU2enYvKzl6K3NXYk5HR2x6VDI5dWJmZUp6d0NRekQ5TFMwakJuemh4Y3VIQUI0OGFOdzZCQmd3Qms5WHRjdVhJbGJ0NjhpVDE3OXVDNzc3N0R4SWtURVJFUmdhKy8vaHJ2di8rK2RJeUtGU3VpZWZQbUdEOStQQndjSExCMTYxYlVxMWNQRFJzMmhLV2xKYjc5OWx0RVJVV2hZc1dLQUxMNkUxMjdkZzB0V3JUQTc3Ly9EZ0NvWGJ0Mm5tUGV0R2xUanV1emw4c2FZMjF0amNtVEp3UEk2ajk2K1BCaFRKa3lCUllXRnFoUm93Yk9uRG1UNjRTNFJFVDU1ZURnZ0czYnRzSFcxdGJrd0RxNkNwSnIxNjdoMWF0WFJyZnAwcVdMM3NCa2FXbHBlUC85OS9XTytlalJJL1RzMlZQNmt1RGs1SVM0dURpb1ZDcVltWmxoeTVZdHNMZTNSNTgrZmZTT3JWUXFVYUpFQ1hoNWVVbkxnb09Eb1ZLcDlKWVpLOC9LeWVQSGp6RjkrblEwYjk0Y3ZYcjFNbGcvZCs1YzlPblRCOU9tVFlPL3Z6OHNMQ3p5ZFh3aW92dzRlL1lzMXE1ZGk1Y3ZYNkozNzk0WVBIaXczaHlZM2J0M3g0UUpFekJvMENCODk5MTNScXNzRmk1Y0NBY0hCeW1wcTFXckZrYVBIZzBuSnljRUJRWGg2TkdqK1BycnIyRm5aNGMxYTliQXdjRUI4K2JOdzZ0WHJ6Qml4QWdjT0hBQTA2Wk5rNDczNXBRaVFOYkFtVG1OMUwxMDZWTGN1SEZEZWwrL2ZuM1VyMThmSFR0MmxPWkFybGl4SXVyWHI0OU9uVHFoWThlT2FOU29rY0djblVPR0RFR2pSbzBRR3h1TEVpVktvRzdkdW5uOFNmNDNNY25NeGZIang3Rnk1VXFrcHFaaXlaSWxhTldxRllLQ2dyQmp4dzVjdm53WlZhdFd4WW9WSytEaTRnSVhGeGRzM3J3WlgzMzFGWHIwNklFZVBYcWdmLy8rY0hKeWdyVzFOVDc3N0RQRXhjWGh0OTkrZzcrL1A0WVBIdzViVzF1cHhUSDcwNURHalJ2ajNMbHptRHg1TXM2ZlA0OVNwVXFaSEM0L3U4ek1UT2s0M3Q3ZTBuUWpPdVhLbFpOcXpuTmlibTR1ZGE2MnNMREE0Y09IMGFsVEorbm1VclpzV2IxaCtvbUlDb3Fqb3lOZXZYcUZlZlBtNWJpZHNkSlhuWTRkTytvOTJVNUxTelBvTjVTZW5nNEEwaWlHRlNwVWdGYXJSWFIwTk83ZHU0ZWJOMjlpd29RSmVsK3FnS3drMDgzTlRXLzAycFVyVnlJbEpVVnZHUUNENlZCTWlZNk94c2lSSTJGblo2YzNFbmwySlV1V2hLK3ZMMGFQSG8zeDQ4ZGp4WW9WVWg5NUlxS0M4UHo1Yy96NjY2L1l2Mzgvd3NQRDBhNWRPM3o5OWRld3RyYkdreWRQa0o2ZWpyUzBOT252bGkxYjR0aXhZeGc2ZENpV0xWdW1ONi93cmwyN2NPblNKV3phdEFseGNYRjQrdlFwek0zTnBkRmhvNk9qWVdscEtjM0VzSFhyVmxoYlc4UFoyUm5PenM3WXNtV0x3YUE2a1pHUnFGQ2hnbDUxU1V4TURPN2Z2Mi95TThYSHgrdTlGd1RCb0twRkVBU3NXN2NPZ2lDWW5Ic1RnRFRWQ2VXT1NhWUpTcVVTbzBhTndxMWJ0MUMzYmwzMDZkTUhkKy9laGIrL1A2S2pvMUd6Wmswc1hyd1liZHEwZ1VxbHdxNWR1M0RtekJtc1dMRUNlL2Jzd1pvMWE3Qjc5MjdzMnJVTGZmdjJSWjA2ZGZTZXhBREFoZzBic0dIREJ1bDkxYXBWcGFiODl1M2I0L0Rod3poNDhDQk9uVHFGenAwNzU5Z2ZTSzFXSXpnNEdBa0pDZElYcWZUMGRIaDdlK1BERHo4RUFKdzhlVktheGlRM2FyVWFhV2xwQm9OZDZGU29VRUhxZjBSRVZOREtsQ21Ea3lkUEdsMTM3dHc1TEY2OEdJc1dMVEk1OE0rYnBWTXZYNzZVUmlyVVNVdExBL0QvVTVQb1J2cis5ZGRmRVJBUWdNcVZLNk52Mzc0R3g0NlBqNGV6c3pPQ2c0T2w2VXJ1M0xtRHBLUWthVTVOYTJ0cmFZQ0wzRVJIUjJQRWlCSFFhRFJZdlhwMWpxV3dEUm8wZ0krUEQrYk9uWXRSbzBaaDJiSmwrVzR4SlNJeTVkdHZ2NVVHcmdTeVJuczljZUtFM2phQ0lNRFMwbEthOHE1NjllcUlqWTNGbURGanNHREJBclJyMXc2UmtaRll2bnc1WkRJWnZ2amlDeWx4R3p4NHNGVHhFUmNYWnpDM1puYkdSZy8vNnF1dlVLcFVLYjJLdmUzYnQrZFlkcXNybDlVNWRlcFVyZzh4QVVqZDVISnkvdng1ay9NMS85Y3h5VFRCd3NJQ3JWcTFRdGV1WGRHbFN4ZXNYNzhlZ1lHQmFOMjZOWHg5ZmVIdTdvNkVoQVJzMjdZTnUzYnRRbng4UEQ3OTlGTm9OQnBZV2xwaTBxUko2Tm16SnpadDJvU3VYYnVpUW9VS09IbnlKUGJ0MjRjZmYvd1JHemR1MUJzdGR2RGd3ZkR3OEpETzM2QkJBMVNzV0JHTEZ5K0dScU5CejU0OVRjYWFrcEtDc1dQSFFpNlhJekV4RWFWTGw1Yld1YnE2U3JYamQrN2N5Vk9TcWRGb01HZk9ISFRzMk5HZ1ZFQkhseENucDZmRHlzb0thclZhcjBhZWlPanZrTWxrQm4xOGRIU2pDdHJiMjV2Y0pqdVZTb1hvNkdpRElmYVRrcElBUUdxcHJGU3BFaHdjSE9Edjd3OVJGUEhkZDk4WjdlZno3Tmt6ZlBqaGg3aHc0UUwrcjcwN2o0dXFhdU1BL3J1enNRMkxDaUpvZ2JpQ3FMamxscm1sRmhtV21ScTVscm1HYUlvdkNaYUdrcGpvcTFtNHBLOWJtcWFXcGVLU2dxS2lra0lpbTNzS3VPRENNckxNZHQ0L3hybk5aV1pnUUVxMDUvdjVsTXk1NTU0NU04d2M3cm5ubk9mODhNTVAvRVdTUkNMQnhvMGIrWGJSa2s3bWhRc1hNRzNhTkNpVlNxeGN1ZEtvSTJ6S3dJRURVVmhZaU9qb2FBd2ZQaHdSRVJGOE8wOElJVS9pd3c4L2hJK1BENXlkblNHWHkrSGc0QUM1WEE2NVhJN2ZmdnNOTVRFeGlJdUxNNXJoa1plWGg2Q2dJSnc2ZFFyOSsvZEh2WHIxMEtGREJ6UnUzQmlOR3plR2g0Y0hQRHc4Qkd2TnIxMjdabEdicDNmNzltM2N1SEVEWGJwMEVhUlhkYnFzajQrUDBjQVBvSXRIc25yMWFuaDRlQ0F6TXhNZUhoNjRjdVVLM24vL2ZUUnQydFJrMlJSZDFqenFaRmJBTUlERHVISGo4TkZISDBHdFZpTXhNUkhoNGVFNGZQZ3d4R0l4M256elRZd2VQUm9OR2pUQXRXdlhzR0RCQWdRR0JxSjkrL2FDT3lWcXRScWJOMjlHMDZaTjRlTGl3bDhjUlVkSG82aW9DT1BHamVQemlrUWl2UFBPTzFpeVpBazZkZXBrOHNPdFVDaWdVcW13YXRVcU9EbzZvbS9mdmdBZzJOZW5xS2lJWDdPa2p6WmJFYTFXaXpsejV1QzMzMzdENE1HRHplWnIwNllOdEZvdHpwMDdoKzdkdXlNMU5SVWhJU0ZZdjM1OWxSb01RZ2o1dTJWbVprS2owUmhOYzlLM2pmclpIeUtSQ0Q0K1BqaDU4aVNtVHAzS3I0TXZMUzNGdUhIajhNa25uK0RGRjErRVFxR0FsNWNYVWxOVDBheFpNMnpldkZsUTdwWXRXeXFjeXF1WGtwS0NLVk9tUUNhVFllWEtsY2pKeWVIM005YTdmLzgrN3QyN2g5ZGVlMDJRdm4vL2ZqZzRPQ0FpSWdKaFlXSFl0V3VYMlprbmhCQmlxZGF0VzZOMTY5WklTRWpBd29VTE1XZk9ITDR0Tk94WU1zWXdkKzVjQUxyUlJSY1hGNnhmdjU1ZnNtVnZieS9ZNWtsL3pyMTc5K0RpNG9LQ2dnS2twcVppNU1pUlp1dnl4eDkvNE5peFl4ZzVjaVNjbkp6NFhSTDBNL1QwcmwyN3hoOHpSYi90bFo1K2ladWhzMmZQWXRXcVZXalZxaFcvUE83MTExOEhZd3pyMXEzRDdObXpCVUdBU09Xb2sybUJHemR1SUM0dUR1Zk9uY1BaczJkUlVsS0NGaTFhSUNnb0NBRUJBWkRMNWJoOSt6YWlvcUt3YytkT05HelkwT1NlUGE2dXJwZy9mejVXcjE2TmdJQUFEQmd3QU03T3p0aXlaUXUrL1BKTDFLOWZuOCtibloyTjlldlhBOUI5OE9QajQ0MitWUHJwQ3gwNmRNQ0NCUXNRR1JrSlYxZFhRVGpsbUpnWXhNVEU4STlOYmJHaWw1K2ZqNktpSWh3K2ZCaGZmdmtsUDY5ZXY3RjRmSHc4Y25OemNlWEtGU3hhdEFqdTd1NDRkT2dRdW5mdmp2djM3K1BodzRkR2Q3YWVBMkpmWDkvT0Vva2tQU1VsaGNMcEV2SU1Pbno0TUFEZERUajl6eHpIWWR1MmJXalFvQUUvM2ZUcnI3L21MMVFNbzJkZnUzWU5HUmtaZVBqd0liOFdYYjk1ZDJXR0RCa2kyRHpja0krUEQvejkvVEZzMkRBMGJkb1UxdGJXR0RWcWxDRFAyclZyNGVibVp2TGladURBZ1hCemMrTkhHNTR6MVBZUzhwUnMzTGdSeTVjdmg2K3ZyMkNhcVNHTzQ5QzVjMmRFUlVYaCtQSGpDQWtKTWJvWjl1REJBNlNscFNFMU5SVnBhV200Y09FQ21qWnRpclZyMTJMRGhnMVFxOVZHMTdhRzlOZkNBd1lNNER1WmNybGNFR0FOME1WUGlZK1BOMXVPUXFFd093Q1NrNU9EVmF0V0lUWTJGbVBHak1IRWlSUEJHT09QZi9EQkIyalVxQkhtejUrUEgzLzhFUjk4OEFHNmRldEdJNWdXb0U2bUJRb0tDckJtelJyNCtmbmhvNDgrUXA4K2ZmRENDeStBTVlha3BDUnMzNzRkUjQ4ZWhaMmRIYVpNbVlMQXdFQklwVktqY2ppT1ErL2V2ZEdyVnk5czNib1YwZEhSQUlENjllc0xwcmcrZVBBQVFVRkJLQ29xUWtSRUJMNzU1aHZNbmowYlM1WXNFVXdSZU8yMTExQmNYSXozMzM4ZldWbFppSXVMdzlTcFUvbmp2cjYrNk5XcmwrQWMvWmRDbzlFSUlpOHFGQXArWHZuaXhZdFJ2MzU5VEpnd0FUZHYzdVR2OXMrYk53OE5HemJrUjFVSERScUVOV3ZXNElNUFBrQjJkalljSFIyZmg3RDZZaTh2TDdtam8yTkR4cGcveDNIak9ZNXJ4aGp6QTBBWE9vVDh6VFFhRGI5VzBwelMwbElBdW5YblJVVkZadlBwMitIOSsvZWpVNmRPYU5DZ0FaWXZYODZ2OWJTMnRzYjgrZk9oVUNnd2YvNThIRHAwQ1A3Ky9pZ3RMY1dtVFp2UXZIbHp2UDc2Ni95NlMyOXZieXhZc0FCTm1qVGhMMWpVYXJYUmRrNzZnRUtBcnMwMXZCZ3BMQ3prSDh0a01vU0ZoZkhIdkx5ODRPWGxKU2hyMjdadDhQVDBSR0Jnb01uWFdQNWk2eGxHYlM4aFQ5bURCdy93eFJkZklDRWhBVU9IRHNXTUdUTUVTd2IwZ3c1Ni92NythTmV1SGNMRHd4RVdGb2JEaHc4akxDd01UazVPV0xwMEtUL0x3OG5KQ1czYXRNRUhIM3lBTGwyNjRNQ0JBOWkwYVJONjllb2wyRGxCSkJJSjl0M1VCNjkwYzNORFNVa0pUcDQ4aVo0OWV3cnFOSDc4ZUhUcTFLbkM0SmluVHAweUdzMU1UazdHcmwyN2NPREFBVFJ2M2h6cjFxM2o5Nk12SC9pbmYvLythTjI2TmI3OTlsdE1uejRkenM3TzZObXpKenAwNklBZVBYcFFBRFl6cUpOcGdkYXRXK1BvMGFNUWk4VjQ5T2dSenB3NWczWHIxdUg0OGVONDhPQUJQRHc4RUJJU2dqZmZmTFBDRHhwakRCa1pHZGk1Y3lmMjdObURCZzBhWU5pd1lmeUcyeE1uVGtTM2J0MFFFaEtDdkx3OExGcTBDTDE3OTRhM3R6ZkdqaDJManovK0dHUEhqc1dFQ1JNZ2tVZ2dsOHN4YXRRb1BIandBQ0VoSWFoWHI1NWc3ZWJTcFV2NW4zTnpjeEVmSHc5Ylcxc3d4ckJ2M3o1QnBFVzVYSTVCZ3diQno4OFAzYnQzUjBGQkFXeHNiUERHRzIvQXk4c0xUWm8wZ1llSGh5QmsvbnZ2dlllZmZ2b0preWRQQm1CNmdmYXp3dGZYOXdXSlJQSUtnRFljeDNVRThKSklKSkkvN1hvUjhtK1RsWlZWNGZRcFF6Tm16S2p3K05DaFErSGs1SVM4dkR5RWhJUUFBRUpEUXpGKy9IaG9OQm8wYk5nUU4yN2N3TkNoUTNILy9uMEVCUVZoekpneFVDZ1V1SFBuRHNMRHc3Rno1MDVjdlhvVjd1N3VrRXFsT0hYcUZJS0RnL25udUhUcEVyOVV3WkNMaXdzQTROaXhZemgzN2h5c3JLeHcvZnAxNU9Ua3dOUFQwOUszNDdsSGJTOGh0Y09sUzVjd2FkSWtsSlNVSURJeUVnTUdEQUNnRzlYa09BNHltUXk3ZCsrR1RDYmpnNlVCdWc3ZzZ0V3I4ZTIzMzJMOSt2VzRjdVVLdG0vZmp0NjllNk4rL2ZybzFLa1RtalZyQm83amNQLytmYXhhdFFvN2QrNUVpeFl0akNKcHU3bTU0ZGl4WTlpOWV6Y1lZOWl4WXdmYzNOeGdiMitQQXdjT29LeXNqRjlibjVpWUNMVmFEUzh2TDl5L2YxOFFyTWdVWjJkbkpDUWt3TjNkSGRldlg4ZXNXYlBnNmVtSnp6NzdEUDcrL3BYR0ZIRnpjME5FUkFUR2poMkxYYnQyWWYvKy9iaDE2NWJKTFZXSURuVXlMZkR6enovajNMbHpTRTlQeC9YcjE4RVlROE9HRGZIYWE2K2hUNTgrOFBQekU0d0ttbkw0OEdGRVJVWGgvdjM3Y0hGeHdlVEprekZzMkRCWVcxc2pNREFRUC8vOE0rcldyWXNQUC93UVZsWldXTEprQ1I5MHAzSGp4bGk3ZGkxbXpKaUJEUnMyb0gvLy9vSzlpQlFLQlpSS0pSWXZYc3lINGkrUDR6Z3NYYnFVdndzbGw4c1JHaG9xeUROdDJqVCtaMGRIUi96M3YvK3Q4RFhaMmRsaHhZb1YrUFRUVDNIbnpoM0JHdFpuaEtSOSsvYXZhN1hhRVJ6SHRlTTR6cFV4SnVjNFRnVG9iZ3BVOW5zbGhOU3NoZzBiSWlJaW9rYks4dkR3d0owN2Q5QzllM2UrSStqZzRDQ1lXdXJoNFlHZVBYdGkwS0JCZktoOHVWeU8xYXRYNDd2dnZrTnNiQ3lrVWlrKytlUVR1TGk0SUNRa1JERDkxZFBUazErWHBIZnc0RUVjT25RSWdHNVVNelkyRm93eFdGbFpJU0FnZ0EvWC95OUdiUzhodFV6anhvM1JyMTgvREIwNlZEQkY5c1NKRTN6UUhDY25KOHljT2RPb1F5WVdpeEVVRklRT0hUckF6czRPRW9rRWZuNStnbjBrR1dPWU5tMGEwdFBUOGRaYmIySG16SmxHQXpOanhveEJabVltdnZqaUN3QzZ2WVpuelpvRkFIeWIyclZyVndDNjJYVVZ6V1F4NTUxMzNzRW5uM3lDVFpzMm9XWExsbFVPV09ubDVZV1pNMmRpMnJScDBHcTFKb1BERVoxYTE0cDd0dlRyQlk1dGRiQzNiN0RxNjZYbzhsTEhwMTBsZlBmZGR6aDY5Q2g4Zkh6ZzQrT0RObTNhbUoyamJzN3QyN2Z4M1hmZm9WZXZYdWphdGF2SnVkeHF0UnJSMGRFSURBd1VyS3ZVVXlnVU9IbnlKUHIzNzI5MHJLaW95S0wxa0ZxdEZtcTErcmtOdDN6cXpPK1lPaU1VZWZmdjU0UGg3ZXVaS2Z3a2ZVOVBUK3Q2OWVySlZTclZpMkt4K0gwQTczRWM1d1pBTVAvZWtQNUNoekhtbDV5Yy9NYy84QklJZVNwcVk5dGJVMHBMU3dYN0VKT2FSMjB2SWRYekxMUzlqREV3eHA1NEI0RWJOMjd3Y1UycTZ1clZxemgxNnBUWnBRUC9WaFcxdlU4YmRiOHRNRzdjT0VIazErcG8wS0FCd3NQREs4d2prVWhNaGxUV2s4dmxKanVZQUN3T3VDTVNpWjdiRHFZNWJkcTA4UldMeFowWlk5MFpZNTBrRWtsVEFOYUE2UXNjdW9QK2o1SjZlbnFLSFJ3Y3hNWEZ4V0liR3h1eFNxVVN5V1F5c1VxbEVrdWxVckZXcTFWZHVIRGhIZ0Irb1VhclZxM3FTcVZTQjVWS1ZaaVdsdmJBb0R5Umo0OVBmWmxNWmxHUG9xU2s1SDVXVmhaL0s5VFQwOU5hTHBlN0FFQnBhZW5keTVjdjh4RzhXclJvWVc5alkxUFBWRG5scWRYcWtnc1hMdVFCNEJld1ZGUm5iMjl2VjdGWWJDdCtUSzFXaXlVU2lVaXRWa3ZFWXJGSW85R0lSU0tSV0t2VmlqbU91L3JISDMvazZFLzI4L056NGpqT216RW1Fb3ZGRjg2ZVBWdGdVR2QzVzF2YlpyQkFzVXJUcEV6emZINzJxWVA1ZEZEYld5WDg5VmlIRGgwNEFDZ3BLZUVBUUtsVWNnQ2dWcXNGLzdxNnVuSUFvRktwK0RkT2YweWowWEFhelY5ZmFFZEhSejdkOEYrdFZzdm4wV2cwbkoyZG5jbDB3elQ5djR3eHp0YlcxbVM2L2x5dFZzdnAwNjJzclBoMGZaN3k1ekRHT0Nzcks3UEh5K2VWU3FVV2xRa0ErcnpsMDAybFNTUVNrM2xOblN1UlNEaFQ2WGc4a0tOUEU0dkY1Zk53QVBCSXFXbXFGQzUxckhVNGpxdVI3K2VMTDc1WTdYTk5yVmtudFJ0MU1zbnpTY3RnSThOcjdkcTFtd1hBQjRBengzRzIrS3ZSRjJTM29QSDhyRjI3ZGcvS3BXVVdGUld0dVh6NWNxRStvVzNidGtORklsRS94bGg4U2tySzkvcjBSbzBhMlRnN093ZHhITmNLZ0JTQWxERW1FWWxFL00vUWZSOWxITWZKR0dPTGs1T1R0K3JQYjkrK2ZRZkcyRUlBVm1xMWVucHFhdXBaL2JGMjdkcTlBNkRpT3hoL3ZjNms0dUxpVHpNek0rL3IwL3o4L0daeUhQYytZK3pIbEpTVVNIMjZqNCtQM01yS2Fpa0FTMityTHFwR25VV2M3czNuN08zdE9RQ2NSQ0xoT0k3ajlIKzRSU0xSbWViTm0wKy9lUEhpUGYzNU1wbHNNb0RSVXFuMGV3RDhYTVVXTFZyWVdWbFpSUU40eVpJSzI5cmFmZ0Znay82eGc0TkRXN0ZZdkpUak9DdUpSRElSUUpMK21JMk56WnNjeDFXK2V6TUFpVVJ5cWlwMXRyYTJYc3h4WEdjQUhHT01lM3d4d2oyKzBORS9GajErVCtZQVdHdndkRDRjeDhWd0hHZWxVcW5HQURobDhQcGU1VGd1eXBJNlcwbEVGNVZxUmh2ZGtpZFQ4MjF2bEorZlg0RklKREs4UU9jdjB2WHRSN2tMZDg1TVBnRFFUOGsxVE9QS25RZDl1WWJuY0J4bjlEeUcrUmhqZndVdHFEcStYUDE3cEw4NTh2aGZvemZxY1Q3T2NMcWUvdWR5blIzOVVobitKWmViNG1mWTJZSWdZd1Y1OWZrNWpzUGp0dHJvTlptSndHbXFIa1oxQUFEOTc3M2NjNXJNcXkvSFZEM0tQYm13RWhiazFhZVhPOFhvTS8zNGVKWEtzSmFLTHFwS3FlMGx6eC9xWkpMbmxnaWNESUFEQUZzWWZOYk5UYytxQ01keFJwdUdNc2JpcmEydE53UGdPNWxpc2JnYmdIRUExQUQ0VHFhenM3TVZ4M0grSE1mMU5DZ1RwbjUrWEhaOXc4ZGFyZFplSkJMNU1zYXNKUkpKK2FBWUxoekgrY0VDakxGOFNia3JCcEZJMUFpQUh3dzZKd0Fnazhra0FKcFpXclpXcTYxU25RRzBCY0FlL3dlTzQ1aXVpa3ozdjcvU3IxbGJXNWYvQSt6RWNWd2pyVlpieHpCUkxwZUx0RnF0QzhkeEZtM1dxdFZxQlZNQXhHS3hGUUIzQUZaYXJWWXcvTVVZa3o5K3J5emhVdFU2UDM1ZS9ldG1qeS9lR0FEMitQUEJHR05NcTlVS2ZuK01NUkZqekJxQWxVZ2tFbHpSYVRRYXFWZ3N0bWdZajZPL0I2U0c2TnRlanVQc29CdTVOTm5CdEFUSGNRTXFhaXZOcFZmV2ViVzBuS29jcjZtUldNWllwZU5hajl1R3l1cFMyUnRlNFhGVytTK3MwbDlvWmZXMHNCekJjUlB2TXdNcS9YeFYrSEwraWZmVE1JK2dZMHB0TDNsTzBRZWJQSjlFSEI2cDhFdGFhdkluclZ1M2JpMFdpenNENk1aeFhDZU80NW9Dc0RaczVFM2NpUlJnalAzQ2NaelJTR1pwYVdtSllZSldxejBqRW9uV0EwZzBUTDk3OTY3UzFkVTFsakYyaVRHbTVUaE9BMEREY1p5R01hYi9WOHNZMDRoRUlwVldxeFYwK0FCY1o0d3RodTQ3ZTczY3NkOWhNREpXRWNiWWRaRklwQ2lYdkIvQVE4Ylk3NGFKK2ZuNXBVNU9UdXM1am91enBPeXExcGt4TmcrQUNvRCtQZEFDVUd1MVdxMUlKREo4YjNJS0N3c0xEVTltakcxampLVXl4cklNMDB0S1NrcWtVbWsweDNIZnd3SnF0ZnFNNGVPeXNyS0xVcWwwMXVPcHFSZkxQZWRSclZZNzBaSnlHV08zcTFIbkRSekhhYlZhclVZa0V2R2ZDNjFXcTlHL0oxcXRWc054bk9COGp1TXVNTWJHUWpkcWNLSGM2NG0xc2JHNVlrbWRTOVhhSm96ajVsdVNseEN6aEcxdkI2bFVPcEl4MWdKQUN3QU5IOC9VNExOYjBQYnVBS0NmRVdCNFE0cC9qTDg2RU9YVCtSczFodWxhcmRhb0RGTmxtc3BuNHB6eVpXb2Z0MlhWeG5HY2Z2OEVwdFZxeTc4V1FIZ1RpcTlyQmEvRjRyemxuMFAvYzJWbEFvQkJYZm15REg4dmhoMDV3N3psT25pQ3ZLYktOUE9Zejh0eFhJVmxBbUNQdDNINzZ3WHFocmFOeXRSb05CVStiL2t5VGIwLzVUNkQ0RGhPOFB3bGF0YUVjVnpOUkRzanBCYWhUaVo1N3FYcWRreFA5Zkh4K2NIS3lxb2VZNnd4eDNGREFRem1PTTRWRUY3b21Mbm9XVmhhV2lyWWViMjR1Rmg5L2ZyMU1zTTBwVks1QThBdkFKU0c2Ym01dWNVeW1XeFp2WHIxUkhmdTNHRVNpWVJKSkJJbWs4bVlqWTBOTzN2MkxEK0NCWU4xZkhvcEtTblhBVVNiZW4zSnljbS9ROWZSckpaejU4N3RoNjZqS1hEOSt2VlNBT3VyVys3ZldlZVVsSlFrR0V4bDFVdFBUMWNDT0ZEZGN0UFQwMjhEMkc3cTJQbno1N01BWkprNlpvbS9xODZQTjZvL2FlcFlWbFpXTG9CY1M4cnhiT2tIV0RUb1FJaGxVbE5UenpacTFDamQxdGJXVGlhVE9ZckY0aGRGSXRHN3FFTGJxOUZvRmhjV0Zwb00vQ09SU0l3K3NES1p6T3lIMk1iR2hnRkFTa3FLWWJLNS9LYlNMY2xMWHlKU0paNHQvUmkxdmVSNVJKM012OUd0VzdjZ2s4bFFyNTVGc1VJUUZCU0U1czJiSXlnbzZHK3VXZVhPblRzSEx5OHZ3VjZhZXJkdjM0WkVJb0d6cy9OVHFGbjFwYWVuS3dBb0FQd0pJQjVBY0x0MjdRWUIrT0R4bEZBbnhwaTFmcDFHdWFrMXhZL1ByK3c1bENqWHdkUzdmdjE2NmZYcjVRZjBDQ0hQSXBWS0JhbFVXcU5sYXJWYVBIcjBDTGEydGlZamtEK0xzck96U3dDVVFEY2FlUVZBSEtyUTlvckY0dExITjd3SUlmOXlWWTBVZnVmT1pkMitkUUFBSUFCSlJFRlVIYVNtcHFKTGx5NlF5Mm43M1g4YWRUSXJjZW5TSmVUbDVWV2FyM1BuemtZWEJTRWhJV2pkdW5XRkVXTU4zYmh4QTQ2T2poYlhMUzB0RGZIeDhaZ3laUXFmcGxLcCtMMHdLOE05M2x6WGxNbVRKK09ycjc3aTkrbzB0R0xGQ21SbFplSEhIMyswdUs2MWxDbzVPWGtIZ0IwK1BqNHZTcVhTVnppT2E4MXhYRWZHMkVzY3gxR0xSTWhUOXUyMzMrS1hYMzdCenovL2JQTGlRcUZRb0hmdjNuanZ2ZmZ3eVNlZlZGaFdhV2twOHZQemNlL2VQZHkrZlJzM2I5NUU2OWF0MGJGalI5eStmZHRrVzI5bFpZWG16WnNMMHM2ZlA0L3AwNmRqeVpJbGFOdTJMWjllVkZTRXNyS3k4a1VJU0NRU2t6ZnZBRjJJL21IRGhtSDkrdlZvM2JvMUdHTW9LQ2d3bWJjOFIwZkhaeWs2SzdXOWhOUlN1Ym01dUhMRm9sVVdSc1JpTWJwMTYxYkROZEs1ZGVzV3hvd1pneGt6WnBqZGFhRzhsSlFVeko0OUcxdTJiS2x3MjVTSER4OGlNek1UdDI3ZHd1REJnM0hpeEFrb2xTYkhDM2dlSGg0VTdiWVMxTW1zeElZTkd4QWJHMXRwdm9TRUJOamEydjRETmZyTEgzLzhnWFhyMWdFQTM5RWNPWElrTGwyNlpOSDVqbzZPT0hMa0NNNmZQNDlKa3lZSmpxbFVLc3lhTlV1d0oxSndjREFHRGh5SXVMZzRqQjA3MXVRbXVISzUvRm02ME9HbHA2ZmZBTEFaZ01UWDE3ZWVTQ1JxTEJhTCt6UEdSb3RFSW1wRkNIbEtpb3FLa0plWFovYm1HV01NV3EyMndwdHJaOCtleFpRcFU2QlNxUVRwSXBFSUhUdDJSTWVPSGJGOSszWnMyTERCNkZ3UER3L3MyclZMa05hc1dUT0l4V0o4OWRWWDJMUnBFOS9taFllSDQvang0eFcrbmthTkdtSDM3dDM4NCt6c2JOeTZkUXVkT25VeXlxdFFLTkMzYjk4S3k5TTdjT0RBTXplN0JLQzJsNURhSmlFaEFZc1dMYXJ5MWs4YWpRWmlzUmduVHB6ZzAvUTNBYXNyUER3Y2d3WU5BcURiQ3JCeDQ4YVlOMjhlbWpkdkRrOVB6MnFYKyt1dnZ5SXhNUkczYjk5R1RrNE83dDNUTGZ0MmRIUkUvLzc5TVdmT0hCUVZGWm1kVWFKU3FUQjY5R2hNblRxMTJuWDRONkJPcGdWYXRXcUYwTkJRazhlU2twS3dmUGx5QU1EMjdkdXhidDA2N045dnRMenRieEVZR0loTGx5NWgzYnAxY0hkM3g5dHZ2dzBBNk5teko0WU5HOGJuS3lzcmcwYWpFWFNDRHh3NGdQaDQzWDZ0elpvMTR6dXJlcU5HalVKd2NERGF0V3ZIcDlXdlh4Ky8vZlliU2t0TEVSTVRnNWlZR0tNNkhUNTgyT3hkK21lRStzS0ZDM2NBM0lFdTJ1cUNkdTNhdmF4VUttOCs1WG9SUXFwSnJWWkRwVkloTkRRVWpSczNocU9qSStyV3JZczZkZW9JYnFRNU9UbGgweVorUnh1c1hMa1NGeTVjTUNyUHhzWUdZOGVPeFlZTkc1Q2JtNHVHRFJ2eXh4bzNib3l3c0RDVDlWaTNiaDF1M0xnaFNEdDA2QkIyN05pQnZYdjM4bWtLaFFMNStmbGdqR0g5K3IrV1JXZGtaQ0FxS2dwVHAwNUYrL2J0QmVVODQrMHVRRzB2SWJYS2tTTkhZR1ZsK2E0OE8zYnN3TktsU3dWcE1wbnNpWmFBK2ZqNDhEOXpISWQ1OCtiaDNYZmZSWGg0T05hdlgxOStleDJMcVZRcTNMdDNEeDRlSHJoNDhTSUNBZ0l3WWNJRU5HalFnTTh6Y3VSSXM1M0lQbjM2Vk90NS8yMm9rMmtCVzF0YndRZmRVRzd1WHpFMUdHTjRIRjNNU0haMnRxRGpaMHBwYVNsdTNicUZ1RGp6d1R5ZG5Kd0VGeU9ob2FISXpNekVsaTFiOE9hYmJ3SUFYRjFkMGJselp6N1BGMTk4Z1pzM2IyTE5talY4V25wNk92K3pqWTBON096c2NPM2FOY0Z6NWVmbjQrN2R1d0FBZTN0N3lPVnlyRjI3RmxLcEZKTW5UK2J6N2QrL0g4WEZ4Umc4ZVBEenVPbTVKams1K2VqVHJnUWg1TWwxNmRJRkw3endnc2xqQ29VQ2RuWjJjSGQzNTlQczdPd0VlZkx6ODNIenBxN1AwNkpGQzh5ZlB4OFBIanhBY1hFeG1qVnJ4cCtqdnptWGtKQ0ErdlhyODlPMDZ0YXRhOVRKTk9Yamp6L204eDg2ZEloUFQwdExBd0Q0Ky92RHhjWEZvdGY4REtPMmw1Q25LQzB0clVycnpuTnljb3pTWkRJWlJvMGFWV04xY25WMVJWQlFFQll1WElqRXhFUTRPanFhdkJHb2w1bVpDUUNJalkzRjJiTzZyYnI5L1B3d2VQQmdEQjZzMjVrdU1URVJEUnMyRkhRd1NjMmdUcVlGN3QyN2gxOSsrY1hrc1l5TURJdktjSFIweElRSkU4d2VQM2p3SURJeU1xRFJhTkN2WHoremM4ZkxkK0tzckt5d1pNa1N5T1Z5d1IyZGdvSUMvc3VWbDVlSG9xSWluRDU5R2dEUXBFa1RvM0tQSERtQ05Xdlc4QmRLYXJVYXYvMzJHODZjT1lPN2QrK2lYcjE2Nk5XckY3S3pzd0VBTFZ1MnhFc3Z2UVMxV28wTkd6Wmd4SWdSTmRxUUVFSklUYnQ3OTY1ZytwTklKT0l2TEM1ZXZBaFhWOWNLeno5NThpVG16SmxqbE83bDVXVnlqZnJjdVhNeFlNQUF6Sm8xcTByMW5EOS9QcG8xYXdhSlJNSUhyZ0NBNDhlUFF5Nlg0NDgvaE1GVzI3ZHZqN3AxNjFicE9RZ2hwQ0lmZmZSUmxjLzVKd1lhaGd3WkFtOXZiL2o2K21MTm1qV0MyUjdsNlFkK3RtL2Z6aTlybURScGt0bUJJMUt6cUpOcGdULy8vQk5SVVZFbWoxa2FaTWZlM3Q1c0orem16WnRZdVhJbHBGSXBPSTdEbFN0WDhNVVhYMWdjWGRETnpjMG83ZEtsUzN3UURIMHdJUDFqYzFPNXZMeTgrR216WGJwMFFYQndNSHIwNklHTkd6Zml0OTkrdy83OSt4RVlHSWpMbHk5anpabzE2Tml4STM3OTlWZms1K2RidkFpYkVFS3FZL1BtelNidnF1dURNNlNucCtOLy8vdWY0SmlYbHhkNjl1ekpQeDQvZnJ6Z3VMVzFOVTZjT0lHa3BDU2twcVlhVFkyU1NxVjQrUEFoSDlId2xWZGV3YzZkTy9uanQyL2Z4dFNwVTlHbVRSdVRkZFpxdFlMcHVKWnExS2dSbWpadENrQzN0R0gyN05tQzF4NGVIZzVBTjN0R3JWYmoyMisvRmN4ZUlZU1FKM1g0OEdFK09LUlNxY1RKa3lmUnNtVkx3WWlmZm5aRnExYXRjUHIwYVl0aW1Ed3BqdVBnNitzTFFOY1JycWd6ckc4Ly8vZS8vd2tHYjVLU2tsQmFxZ3RhclZRcThlZWZmeUloSVFFQStQWHhSNDhleGExYnQweVcrK2pSb3hwNUxjODc2bVJhb0VPSERsaTVjaVgvZU4rK2ZVaExTME5JU0FoT25EaUJ5TWpJYWwxSTZFVkdScUpYcjE1SVMwdER5NVl0a1ptWmlhMWJ0MkxFaUJFbTh5dVZTcnp5eWl2ODQ1a3paMkxJa0NHQ1BCMDdkdVFYWDV1YUxsditZZ3pRTlJiZHUzY0hJQXo4bzFhcjBiSmxTMnpZc0FFY3h5RTFOUlVUSmt6QWdnVUxjUERnUVFRRUJBaldKQkZDU0UwekZaUkh6OXJhR2xsWldjaktFbTVqK3VxcnJ3bzZtZXZYcnhmY2xPTTREckd4c1ZpNGNDRmNYVjN4MWx0dkNjNXYyN1l0dnYvK2UvVHUzUnN5bVF4ejVzekJxNisreWg5ZnZudzU2dFdyaCtuVHA1dXNsMWFycmZCbVlVWkdCbkp5Y3FCVUt2SDc3Ny96eXk4eU1qTDRLTFZxdFJxQWJyWkorZUJ5bHk5ZnJuUVpCaUdFVkllTmpRMi9Kck9vcUFoejVzekI1NTkvTG9pb3VuMjdibHZwcjc3NkNyMTc5eFlFK1RsKy9EZ0tDd3RycEM2OWUvY1d6Q2g4OGNVWDBiVnJWd0JBWVdFaGtwS1NMQTZTQmdEUjBkRzRlZk1tR0dNb0t5dkR3WU1IY2VUSUVRQVEzRWdrVDRZNm1kVncrZkpsSkNZbUFnQzZkKzh1V0NOWlZSczJiTUQ1OCtleGE5Y3VqQjgvSGxLcEZOT21UVU40ZURnNmQrN01UMTgxSkJhTE1YdjJiQUM2YVZXbTFvSCs4Y2NmL0oyV3UzZnZvckN3RUNkUDZ2WnJON1ZRdW03ZHV1alhyeC84L2YwUkVSR0IwdEpTekpneEF6MTY5RUJjWEJ6UzB0TDRhUkFkTzNaRVlHQWd0bXpaQWx0Yld3UUhCMWY3OVJOQ2lDVU9Iejc4eEZPeG5KeWNqQ0t3Wm1abVFpNlhJem82Mm1nTHFiNTkrMkw1OHVYSXlzcUNTQ1NDbjU4ZmYrekhIMy9FMGFOSDhmWFhYNXZkZjYyc3JNenNObEVBc0dEQkFuN0poZUZ5Q3NPWk0rV24yazZjT0JGOSsvYkZ1KysrVzhtckpZU1E2dHUxYXhkV3JGZ2hTSXVNakJTMFQvcVpKUG9CQ2dDSWk0dURUQ2JEaWhVckxON3RvREt4c2JGOGtNMnlzakwwNjllUDcyUnUzYm9WcTFldnh0S2xTd1VETUJYNTRZY2ZBQUEvL2ZRVDVzK2ZqNDgrK2dqanhvM2pqMy96elRlb1U2ZU8yWFdhR1JrWnFGT256cE84cEg4RjZtUldRcVBSSUMwdFRUQ3FlUGZ1WFJRVkZRblMzTnpjMExGanh5cVZuWlNVaEJVclZpQWtKRVN3RnFoMzc5N28xS2tUWnN5WWdVMmJOaGxkK0lqRllnUUVCQURRZmVGTldiNThPUzVmdml4SSsvVFRUd0hvdGhrcFAvSTVZTUFBNU9mblk5YXNXUmcrZkRpMmJObUN0V3ZYWXR1MmJSZzVjcVJnSFZKOGZEemk0K1BoNE9DQXdzSkNCQWNIWThTSUVYajU1WmRoWTJOVHBmZUFFRUlxb2gvSnMzVDVRRldOSHo4ZU1wa01pWW1KL00zRDhseGRYZkhHRzIvd2ozLy8vWGRFUjBlamUvZnVacWZLTXNhZ1Vxa3FiQk8vKys0N3daS0xxMWV2NHRDaFF4ZzdkaXpmT2RWUDRkSzdlUEVpV3JkdWJmSHJJNFNRNnVqYXRTdmZ5U29vS0VCRVJBUUdEeDRzMkc1SlA4Tms5T2pSZkpwK0lHUHQycldWTGluNzlOTlBrWm1aaVo5KytxbkNmSEs1bkorZE4zejRjTUd4RHovOEVJbUppUWdQRDhmR2pSdXJ0TFdKZnBEbzNyMTdTRXhNUk5ldVhSRWFHb296Wjg1WWRQN2N1WE10N3RqK0cxRW5zeEpsWldWd2RIUkVodzRkK0xUazVHU29WQ3BCV2xXRExseTdkZzJob2FIbzBhTUhoZzRkYW5UODg4OC94L0Rody9HZi8vd0h5NVl0cTFJWWFVRDM1YTZJNFhUWjNidDNZOVdxVmRCb05GaTBhQkY2OU9pQnJWdTNZdGFzV1ZDcjFWaTNiaDMyN05tRDRjT0hJeVltQnRldVhjUGJiNytONE9CZ1hMMTZGY3VXTFVOb2FDaWNuWjJ4YytkT3MzZjFDU0drcXZSN1cxWWx5cUU1NVM5TzZ0V3JoM1hyMW1IbnpwMG9LQ2lBdmIyOTBmTVVGQlRBeDhlSDcyU21wNmRqeG93WlVLbFV5TW5Kd1J0dnZJR29xQ2gwNmRKRmNONzkrL2NCQUE0T0RtYnJZMjF0amRMU1VseS9maDB0VzdiRTdkdTNzWG56Wm93Yk4rNGYzM2VaRUVLQXYwWW5QVHc4K0E3Ym5UdDNBT2lDUGhwT2lkMjNieDhBbU53THMzeDA3a09IRHFGSGp4NkNHU2xpc1JnY3g4SGUzaDZBYm9uQmlSTW4wS05IRDR2cks1RklzSERoUWd3ZlBod3paODdFcGsyYkxCcnd5TTNOUlVaR0J1enQ3WEhvMENIOC9QUFBpSW1Kd1R2dnZHUFVjWXlNaklTUGo0L1Jrb3Jtelp0YlhNOS9JK3BrVnFLc3JBdytQajZDTlRmTGx5K0hRcUV3V29lemJkczJpOHJNenM3R3hJa1RZVzl2ajg4Ly85eGtuanAxNm1EKy9QbVlNbVVLZ29PRHNYVHBVb3UrTkVxbGt2OENCd1FFOEJjNmVtNXVidGl4WTRjZ2plTTRCQVFFWVBUbzBmeHo5T3ZYRDI1dWJtalpzaVZlZmZWVkZCUVU0UDc5KzJqWHJoMFdMMTRNRHc4UEFFQ2JObTJ3ZHUxYVhMcDBDY1hGeGRUQkpJVFVLUDJhSHNQcFdPYUVoWVhCMzkvZjdQSHAwNmVqWHIxNi9HTXJLeXM0T3p0ano1NDk2TmV2SDk1OTkxMU1tVEtGUDM3ejVrME1HVEtFZis3MDlIUk1uRGdSN3U3dUtDNHVSc3VXTGZrbERsOSsrYVhndWZSYm5lemR1eGZXMXRZWU9IQ2d5VHJGeGNVaFBEemNhQjFRZm40K0RodzR3Rjk4NlNtVnlpcmZkQ1NFRUV1VmxKUkFKQkxoK1BIamZGcCtmajRBWFZCSnc5a1YrbXZNOGpNdU9uZnVMRmdxa0p5Y2pORFFVSXdZTWNMc0duWkF0OWRtVkZRVTVzeVpZOVNocTBpREJnMFFGaGFHMmJObjQvVHAwK2pWcTFlbDUvejQ0NC9vMXEwYlVsTlQ4ZmJiYnlNcEtRa3paODdFeG8wYkJhTzFBTEI0OFdJMGF0U293cjh2eEJoMU1pdng4T0ZEdUx1N0l6azVtVjg3azU2ZWpzTENRbXpac2dXQWJoOU5TNzhNMmRuWm1EQmhBalFhRFZhc1dHRTBGZFpRcDA2ZDhObG5uK0h6enovSDVNbVRFUjBkYlhiRVZLMVdJems1R2ZuNStmeW0zQ1VsSlFnSUNPQy9iQWNPSE9DM01URVVFQkNBdUxnNFFVQUxBUHdpNlBKTXJVSHQwNmNQSWlJaXpMNFdRZ2lwamp0MzdzREp5Y25rakErOTdPeHM3TnUzajU5YWEwN256cDFON3BOcGEyc0xmMzkvYk4rK0hhTkdqZUk3ZG9zV0xVTGR1blV4Y3VSSUFMcWJqaTR1TG9pSmljR2tTWlBBY1J6bXpKbUQvUHg4bzIxRmZ2Lzlkd0JBYW1vcVdyVnFaYmFUdVhmdlh2ajQrTURUMDFPd3hHSFZxbFg0NVpkZkJPdUVsRW9sU2twS2pEcWVoQkJTVTRxTGk2SFZhaEVhR2dwQXQ0ZTdSQ0tCdGJVMWR1ellnUzFidGtBbWt3a0NYdXJ6NnYzNjY2Lzg5YXBHbzBGVVZCU2NuSnp3NFljZlZ2amM3N3p6RGc0ZE9vU29xQ2o0K1BoVWFhU3dYNzkrOFBiMlJxTkdqU3JObTUyZGphMWJ0eUk2T2hxcHFha1FpOFg0OHNzdnNYejVjdjRhbWp3NTZtUldJaWNuQjcxNjlVSjhmRHgrK09FSGZxR3ZSQ0xCeG8wYlVWSlNBaHNiRzRzNm1SY3VYTUMwYWRPZ1ZDcXhjdVZLaTc0SUF3Y09SR0ZoSWFLam96RjgrSEJFUkVRWWhhcFhLQlFJQ2dxQ1dDeEdRVUdCNEU2OXA2Y25uejg5UGQxa0p4UFFSVkZjc21TSjJYb3NXclFJSGg0ZVppTVowaDV0aEpDYXBsUXFjZTNhTlhUcDBxWENmWVpQbno3TlQ5dXloRmFyUlY1ZUh1N2N1UU9wVkFwdmIyK01HemNPKy9mdng3eDU4L0RWVjE5aHhZb1ZPSG55SkJZdlhzelBEbW5idGkxV3JWb2xDUGdnRm91eGVQRmlTQ1FTYk5xMENjWEZ4V0NNWWQrK2ZlamF0U3VTazVQNXZHM2J0aFZjd055OGVST25UNTlHU0VpSTBldjU4Y2NmTVgzNmRFR2dvaXRYcmdBQVJmTW1oUHh0c3JPekJYdi9kdS9lSFVPR0RNSDA2ZE9oVUNqd3pqdnZvRU9IRG9LWUlGcXRGbnYzN2tYUG5qMk5sZ2pzM0xrVGx5NWRRa1JFUklYTEJ3RHduYjNBd0VDRWhJVGcrKysvcjlJTXVmTFgxZm9BbU9WM2dJaU9qa2JEaGczUnJWczNQczNGeFFVUkVSRTRlZktrVVp0Y1dscUtQWHYyNE1DQkEzeWFwNmNudnYvK2U0dnI5bTlFbmN3SzNMdDNEd3FGQWw1ZVhraE5UVVd6WnMyd2VmTm1RWjR0VzdaZzQ4YU5sWmFWa3BLQ0tWT21RQ2FUWWVYS2xjakp5ZUgzcmRTN2YvOCs3dDI3aDlkZWUwMlF2bi8vZmpnNE9DQWlJZ0poWVdIWXRXc1hIQndjb0ZBb29GS3BzR3JWS2pnNk92TGhtOXUyYmN1ZlcxUlV4TStscjJoZm43cDE2Nkp6NTg3SXk4dkRraVZMTUhueVpNRWRmN2xjRHJsY2JuSVVRQ3FWd3NYRnBkTDNnQkJDcWlJeE1SRmxaV1dDTnEycWpodzVnb01IRHdMUUJabDQrUEFoOHZMeStLamNnd1lOd21lZmZRWlhWMWY4NXovL3dlZWZmNDZQUHZvSXljbkpDQTRPRnF3MUVvbEVSdEZwZ2I4Q1hlaEhQUGZ0MjRjYk4yNWcrdlRwZ2s3bTRNR0RBZWkybGVyVXFSUE9uRGtEZTN0N3ZQbm1tM3o1K3VQdDI3ZkhlKys5aDBPSERnbGVDd0I0ZTN0WCsvMGdoSkNLWEx0MnplVCs2NER1V2pBc0xBelRwMCtIcjY4dkFnTURjZWJNR1N4YnRneVptWmtJQ2dyQ21ERmorUHpaMmRsWXZudzVYbnJwSll1bm1qbzdPMlBCZ2dXWU5Ha1M1czZkaThXTEYxdGM5NnlzTEg3bkE0bEVnb01IRDBJa0VnbWl4R28wR3B3L2Z4NnpaODhHeDNGR1pUUnYzaHp6NXMwVHBNMmJOdyt0V3JVU0JNMHN2K2FVR0tOT1pnVk9uVG9GUUxmUU9UVTF0ZEw4UTRZTXdkdHZ2MjN5bUkrUEQvejkvVEZzMkRBMGJkb1UxdGJXR0RWcWxDRFAyclZyNGVibVp2S0xPSERnUUxpNXVVRXVsL04zZ3ZidjN3OUF0NC9uZ2dVTEVCa1pDVmRYVjBGSE1DWW1CakV4TWZ4amMrR1k5UjQ5ZW9TREJ3OGlNRERRcUVPNWQrOWVrMU5sRGU5NEVVSklUZG00Y1NNNGpqTzY4VllWTjI3YzREY01iOUdpQlpvMGFRSTNOemU0dWJtaFFZTUdncEhGRGgwNm9GR2pSa2hPVG9hTGk0dlJFZ0pMNU9ibUlqbzZHbjM3OWpVYmRWRC85NlJ4NDhabzFxd1p2eGIraFJkZWdMT3pNK3JVcVlNbFM1WkFKQkxCMDlNVEkwYU13TjI3ZC9tdysrUEhqMGRvYUNnYU4yNk1FU05HbUwwZ0pJU1Fxbmp3NEFIKy9QTlBrNEY4OUY1NTVSV01HVE1HMGRIUjJMZHZIekl5TXRDNWMyY3NXN1pNc0haZXJWWWpMQ3dNWXJFWWMrZk9yVkk5T25YcWhGR2pSbUhEaGczWXVIRWpmNzJjbVptSm5Kd2NzMHNHckt5c3NHZlBIdjZ4dGJVMWdvT0RCZm5GWWpIbXpadUhsMTkrMldRWnpzN09SbTEvWkdRazNOM2RxL1UzNGQrTU9wa1ZpSTJOUlpNbVRmamhkN1ZhelM5KzFpc3BLZUYvRm92RmdqRDdoWVdGL0dPWlRJYXdzREQrbUplWGwyQkRXMEFYT01qVDB4T0JnWUVtNjJNWXpSWUFYbnZ0TlJRWEYrUDk5OTlIVmxZVzR1TGlNSFhxVlA2NHI2OHZldlhxSlloNnFLK1BScU14ZVFlbklnRUJBWUtnR0hxbTl0MGtoSkFuc1dQSERxU2twTURmMzErd3hWTlZqUmt6QnQ3ZTNwZzhlVExHakJsamNqYkdnd2NQc0duVEptemR1aFcydHJZWU5Xb1Vmdm5sRjd6OTl0c1lNbVFJQWdJQzBLSkZpMHFmS3pzN0d4OS8vREhxMXEyTHp6NzdESUF1c0pyaFhzWWFqUVozNzk2RnE2dXI0RVpqYkd3c0lpTWowYUJCQTZ4WXNZS2ZJdGFpUlF1SXhXSUVCUVZCS3BWaXlaSWxXTDE2TlNaT25BaC9mMy9NbURHRDFoQVJRbXBFWEZ3Y0dHTkdnVzhNL2Zubm4ralRwdy9zN096d3pUZmY0SVVYWHNDNzc3NkxidDI2Q2E0ck4yN2NpQXNYTG1EKy9QbG0yL0Q4L0h5anFheDZreWRQUmxKU0VvNGRPNGIzMzM4ZlY2OWV4YVJKaytEazVJVHo1ODhqS2lvSzA2Wk5Fd1JDOC9UMHhQSGp4L2syMTg3T3p1UzFycmtPSnFsWjFEc3dJeTh2RDZkT25VSndjRENmZHVuU0pYNUtxaUg5Vk5Gang0N2gzTGx6c0xLeXd2WHIxNUdUazFPbC9YcXFTaTZYWTlTb1VYanc0QUZDUWtKUXIxNDl3UWJkUzVjdTVYL096YzFGZkh3OGJHMXQrZlZDK2d1VDNOeGNQa0xZclZ1M0FQeTE5a2V2dUxnWWp4NDk0bytYcDQrazZPUGo4N2Z0WjBjSStYZElUVTNGVjE5OUJVZEhSMEViWE5NU0V4T3hjK2RPSkNRa1FLdlY0cTIzM3NMSEgzOE1SMGRIakIwN0Z0OTg4dzEyN3R5SkgzNzRBUzR1TGxpNGNDSDgvUHlNeXRGcXRkaTllemVXTFZ1R05tM2FJREl5a3U4a3VybTU0ZGl4WTJqYnRpMWtNaGtTRWhLZ1VDalFyRmt6QUxxUjFpVkxsaUFoSVFGOSsvYkYzTGx6K2UxTEZBb0ZObXpZZ00yYk44UE96ZzdMbGkxRDY5YXQwYjE3ZDJ6ZXZCa3JWNjVFWW1JaVB2MzBVNU4vbXdnaHhGSnF0UnFiTjI5R2d3WU4rRTZtVnF1RldxM0duMy8raWFWTGwrTFlzV080Y2VNR0h5WFd4OGNIMGRIUm1EbHpKdHpjM05DbFN4ZjQrdnJpNVpkZnh1REJnMkZ0YlkzWFgzK2RmNDZvcUNqY3ZuMGJjcmtjRHg4K3hJVUxGNHdHVVBRa0VnbSsvdnByT0RnNFFLbFVZdkxreVpESlpQanV1Kzl3N3R3NXpKczNEMGVPSEVIdjNyM3h3Z3N2OEZOa3hXSXhKQklKcEZJcE5Cb05sRW9sU2t0TG9WUXFvVlFxNGVIaGdaNDllNXA4em4zNzltSEJnZ1ZHNmFiV1pBSzZrVk56UVRJSmRUTE5jbkZ4UVVoSWlHRDZxNmVucDlHUS84R0RCL2sxTXlVbEpZaU5qUVZqREZaV1ZnZ0lDT0RYMnZ5ZEZBb0ZsRW9sRmk5ZWJIWnZOWTdqc0hUcFVuNWpYTGxjemtjRDI3UnBFN1p2M3k3SWJ5cFM3TldyVjNINDhPRUs2eElmSDArUkR3a2hUNlJ4NDhidzl2WkdjSEN3eVRXUU5lWG16WnRJVFUzRm1ERmpNSGp3WU1IZGRnY0hCM3o2NmFmNCtPT1BjZkRnUVdSa1pLQk5telpHWmFoVUtreVlNQUY1ZVhuNDVKTlBNSERnUU1HZCtaa3paeUl5TWhMaDRlRmdqTUhXMWhZQkFRRjQ1WlZYc0hyMWFxeFpzNFovTHNQMVBxZFBuOGFNR1ROUVVsS0NQbjM2SUNRa0JQWHIxd2VndS9nYU0yWU11bmJ0aXRteloyUDI3Tm40NmFlZjRPN3UvcmU5VjRTUTUxdFdWaFp1M0xpQmtKQVF2ZzFMU1VtQldxMUdRa0lDZnYvOWQzVHAwZ1ZqeDQ3bGx3SjA2ZElGUC96d0EvYnUzWXNEQnc3ZzExOS94Wmt6WjlDclZ5ODRPVGtaemN3cktTbkJzV1BIQU9qYU1XOXZiOHljT2ROc25mU0RJZGJXMW1qYnRpMUdqeDROVjFkWHZQNzY2L0QyOXNhMmJkdVFsSlNFL2Z2M282U2twTklJNDRBdWtLVTU3ZHExTTFxUFdSRWFWSG5HZUxiMDYrWHAzZlpXbTVkZVpvbW5reGl4VEdGaG9VWDVOQm9OS3lzcis1dHI4L1Frbms1aW5WN3V5enk5L1I1NnR2U3JmS01rUWdpQTJ0ZjJhalNhZitSNVZDclZFNWZ4OE9IRGFwVno4K1pOOXQvLy90ZGsrNjFXcTFsTVRBeExUMCt2c0l5U2toSjI0c1NKS2o5M1RhTzJsNURxcVUxdDcrN2R1NWxhcmVZZnExUXF0bURCQW5iNDhHR21WQ29yUGIrb3FJamR2WHYzYjZtYkpXMnNWcXRsWldWbFRLRlFzUHo4ZkZaUVVNQVVDZ1VyS1NsaFNxVlM4TnFlRjdXNTdhV1J6T2VFcGFPSElwRklzRUV1SVlUVVJ1Ylc2ZFMwbWxoVFh0MDFrWTBhTlRJN0hWZ3NGbVBpeEltVmxtRnRiUzBJdzA4SUlkVVZFQkFnZUN5UlNEQjc5bXlMejlmdlJQQjNzS1N0NWpnT01wbU1ybk5yaVgvbXJ6Z2hoQkJDQ0NHRWtIOEY2bVFTUWdnaGhCQkNDS2t4MU1ra2hCQkNDQ0dFRUZKanFKTkpDQ0dFRUVJSUlhVEdVQ2VURUVJSUlZUVFRa2lOb1U0bUlZUVFRZ2doaEpBYVE1MU1RZ2doaEJCQ0NDRTFoanFaaEJCQ0NDR0VFRUpxREhVeUNTR0VFRUlJSVlUVUdPcGtFa0lJSVlRUVFnaXBNZFRKSklRUVFnZ2hoQkJTWTJwZEoxUEQxQW9PVUdrMVdoUVhGei90NnBCblRIRnhNZFFhTmNDZzBUQzE0bW5YaDVCbkJiVzk1RWxRMjB0STlWRGJTNTVFYlc1N2ExMG5rekhsTFRDVUtGVXEzTTI3OTdTclE1NHhkL1B1b2JTMERBREtHRlBlZXRyMUllUlpRVzB2ZVJMVTloSlNQZFQya2lkUm05dmVXdGZKekw1NDhRNERIcWxVS21Sa1hVUnBhZW5UcmhKNVJpaVZLcVJuWnFHc3JBd0FLOHUrZVBITzA2NFRJYzhLYW50SmRWSGJTMGoxVWR0THFxdTJ0NzIxcnBNSlFBMm0zY1lZMCs3ZXN3OUo1MUpRVWxvS3h0alRyaGVwcFJoaktDMHRSV3BhT243YXZRZGFyVllMc0EwQTFFKzdib1E4UTZqdEpWVkNiUzhoTllMYVhsSWx6MHJieXozdENwamk3dTV1SzNPb0g4dHhlTVhCd1I2OVgrbUJ0bTE4MGREZERmWnkrZE91SHFsRmloUUs1T1RrSWpVdEhZZmpFMUJZV0FndFl5ZFVoWG45YzNOemFYRURJVlZBYlMreEZMVzloTlFjYW51SnBaNmx0cmRXZGpJQndMMUZteFpTY045eEhMcHhIQ2VTU2FXd3RiV0ZSQ0o1MmxVanRZaEtyVUp4Y1FsVUtoVVlZd3dNeDlYUWZKeWRkZUg4MDY0YkljOGlhbnVKSmFqdEphUm1VZHRMTFBFc3RiMjF0cE1KQUhXOHZCd2RaUGJ6UlJ3R01VQUtjRklBNHFkZEwxS3JhQUNtNGdDVkZ1eEFrYXA0eG9QTGx3dWZkcVVJZVpaUjIwc3NRRzB2SVRXTTJsNWlnV2VtN2EzVm5VdzlGeGNmdVcxZGlZdVdhWnpGSXFuZDA2NFBxVDNVV2xZczVsaGU4UU4xWGw1ZWVxMEszVXpJczQ3YVhtSU90YjJFL0gybzdTWG1VTnRM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5Qy80ZUFBQUFJRWxFUVZTRUVFSUlJWVFRUWdnaGhCQkNDQ0dFRUVJSUlZUVFRZ2lwaGY0UDR2cExqNENsK2tZQUFBQUFTVVZPUks1Q1lJST0iLAoJIlRoZW1lIiA6ICIiLAoJIlR5cGUiIDogImZsb3ciLAoJIlVzZXJJZCIgOiAiODY0Nzg3NzI3IiwKCSJWZXJzaW9uIiA6ICIzMSIKfQo="/>
    </extobj>
  </extobjs>
</s:customData>
</file>

<file path=customXml/itemProps30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1378</Words>
  <Application>WPS 演示</Application>
  <PresentationFormat>自定义</PresentationFormat>
  <Paragraphs>185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8" baseType="lpstr">
      <vt:lpstr>Arial</vt:lpstr>
      <vt:lpstr>宋体</vt:lpstr>
      <vt:lpstr>Wingdings</vt:lpstr>
      <vt:lpstr>字由文艺黑</vt:lpstr>
      <vt:lpstr>黑体</vt:lpstr>
      <vt:lpstr>思源黑体 3 Medium</vt:lpstr>
      <vt:lpstr>思源黑体 3</vt:lpstr>
      <vt:lpstr>方正姚体</vt:lpstr>
      <vt:lpstr>思源黑体 2 Bold</vt:lpstr>
      <vt:lpstr>Akzidenz-Grotesk Bold</vt:lpstr>
      <vt:lpstr>Yu Gothic UI Semibold</vt:lpstr>
      <vt:lpstr>思源黑体 3 Bold</vt:lpstr>
      <vt:lpstr>Agrandir Wide Bold</vt:lpstr>
      <vt:lpstr>微软雅黑</vt:lpstr>
      <vt:lpstr>Lato</vt:lpstr>
      <vt:lpstr>等线</vt:lpstr>
      <vt:lpstr>Times New Roman</vt:lpstr>
      <vt:lpstr>Calibri</vt:lpstr>
      <vt:lpstr>Arial Unicode MS</vt:lpstr>
      <vt:lpstr>Segoe Print</vt:lpstr>
      <vt:lpstr>仿宋</vt:lpstr>
      <vt:lpstr>微软雅黑 Light</vt:lpstr>
      <vt:lpstr>楷体</vt:lpstr>
      <vt:lpstr>Malgun 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蓝紫色简约年度工作总结企业分享ppt演示文稿</dc:title>
  <dc:creator/>
  <cp:lastModifiedBy>WA</cp:lastModifiedBy>
  <cp:revision>21</cp:revision>
  <dcterms:created xsi:type="dcterms:W3CDTF">2006-08-16T00:00:00Z</dcterms:created>
  <dcterms:modified xsi:type="dcterms:W3CDTF">2025-04-05T04:24:15Z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8D99BB16E7C245788A71F291C71CE201_13</vt:lpwstr>
  </property>
  <property fmtid="{D5CDD505-2E9C-101B-9397-08002B2CF9AE}" pid="3" name="KSOProductBuildVer">
    <vt:lpwstr>2052-12.1.0.20305</vt:lpwstr>
  </property>
</Properties>
</file>